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6"/>
  </p:handoutMasterIdLst>
  <p:sldIdLst>
    <p:sldId id="353" r:id="rId4"/>
    <p:sldId id="352" r:id="rId5"/>
    <p:sldId id="359" r:id="rId6"/>
    <p:sldId id="357" r:id="rId7"/>
    <p:sldId id="358" r:id="rId8"/>
    <p:sldId id="347" r:id="rId9"/>
    <p:sldId id="349" r:id="rId10"/>
    <p:sldId id="355" r:id="rId11"/>
    <p:sldId id="361" r:id="rId12"/>
    <p:sldId id="256" r:id="rId13"/>
    <p:sldId id="362" r:id="rId14"/>
    <p:sldId id="360" r:id="rId15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>
        <p:guide orient="horz" pos="20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C66EC1-0CD8-4107-9F98-AF0E48C498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EBAA-1898-43EB-BD6F-114432B028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41376-C351-4ACE-B2CE-D6BE648FAA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F7852-48DC-48F8-B4B5-958CEA9DA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02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5717F8E-8275-4797-9ED5-CDA429B6E12C}"/>
              </a:ext>
            </a:extLst>
          </p:cNvPr>
          <p:cNvSpPr/>
          <p:nvPr userDrawn="1"/>
        </p:nvSpPr>
        <p:spPr>
          <a:xfrm rot="10800000" flipV="1">
            <a:off x="2501152" y="0"/>
            <a:ext cx="9690847" cy="6884894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  <a:gd name="connsiteX0" fmla="*/ 0 w 7557875"/>
              <a:gd name="connsiteY0" fmla="*/ 0 h 6884894"/>
              <a:gd name="connsiteX1" fmla="*/ 7557875 w 7557875"/>
              <a:gd name="connsiteY1" fmla="*/ 0 h 6884894"/>
              <a:gd name="connsiteX2" fmla="*/ 4685252 w 7557875"/>
              <a:gd name="connsiteY2" fmla="*/ 6884894 h 6884894"/>
              <a:gd name="connsiteX3" fmla="*/ 0 w 7557875"/>
              <a:gd name="connsiteY3" fmla="*/ 6858000 h 6884894"/>
              <a:gd name="connsiteX4" fmla="*/ 0 w 7557875"/>
              <a:gd name="connsiteY4" fmla="*/ 0 h 688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7875" h="6884894">
                <a:moveTo>
                  <a:pt x="0" y="0"/>
                </a:moveTo>
                <a:lnTo>
                  <a:pt x="7557875" y="0"/>
                </a:lnTo>
                <a:lnTo>
                  <a:pt x="4685252" y="688489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93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690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C3D1C6-9316-43B9-9EE1-D016C13B63D7}"/>
              </a:ext>
            </a:extLst>
          </p:cNvPr>
          <p:cNvSpPr/>
          <p:nvPr userDrawn="1"/>
        </p:nvSpPr>
        <p:spPr>
          <a:xfrm>
            <a:off x="1" y="0"/>
            <a:ext cx="7267073" cy="6858000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7875" h="6858000">
                <a:moveTo>
                  <a:pt x="0" y="0"/>
                </a:moveTo>
                <a:lnTo>
                  <a:pt x="7557875" y="0"/>
                </a:lnTo>
                <a:lnTo>
                  <a:pt x="437063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2760AC20-0645-4AE6-BC4F-285B18B690B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79656" y="1838324"/>
            <a:ext cx="8412345" cy="4067177"/>
          </a:xfrm>
          <a:custGeom>
            <a:avLst/>
            <a:gdLst>
              <a:gd name="connsiteX0" fmla="*/ 0 w 8412345"/>
              <a:gd name="connsiteY0" fmla="*/ 0 h 4067177"/>
              <a:gd name="connsiteX1" fmla="*/ 8412345 w 8412345"/>
              <a:gd name="connsiteY1" fmla="*/ 0 h 4067177"/>
              <a:gd name="connsiteX2" fmla="*/ 8412345 w 8412345"/>
              <a:gd name="connsiteY2" fmla="*/ 4067177 h 4067177"/>
              <a:gd name="connsiteX3" fmla="*/ 1452936 w 8412345"/>
              <a:gd name="connsiteY3" fmla="*/ 4067177 h 4067177"/>
              <a:gd name="connsiteX4" fmla="*/ 1340647 w 8412345"/>
              <a:gd name="connsiteY4" fmla="*/ 3752847 h 4067177"/>
              <a:gd name="connsiteX5" fmla="*/ 8412344 w 8412345"/>
              <a:gd name="connsiteY5" fmla="*/ 3752847 h 4067177"/>
              <a:gd name="connsiteX6" fmla="*/ 8412344 w 8412345"/>
              <a:gd name="connsiteY6" fmla="*/ 3524256 h 4067177"/>
              <a:gd name="connsiteX7" fmla="*/ 1258986 w 8412345"/>
              <a:gd name="connsiteY7" fmla="*/ 3524256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12345" h="4067177">
                <a:moveTo>
                  <a:pt x="0" y="0"/>
                </a:moveTo>
                <a:lnTo>
                  <a:pt x="8412345" y="0"/>
                </a:lnTo>
                <a:lnTo>
                  <a:pt x="8412345" y="4067177"/>
                </a:lnTo>
                <a:lnTo>
                  <a:pt x="1452936" y="4067177"/>
                </a:lnTo>
                <a:lnTo>
                  <a:pt x="1340647" y="3752847"/>
                </a:lnTo>
                <a:lnTo>
                  <a:pt x="8412344" y="3752847"/>
                </a:lnTo>
                <a:lnTo>
                  <a:pt x="8412344" y="3524256"/>
                </a:lnTo>
                <a:lnTo>
                  <a:pt x="1258986" y="35242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F0D5D85-25EF-40C1-9119-2AE98DC382A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1285875"/>
            <a:ext cx="4432248" cy="4067177"/>
          </a:xfrm>
          <a:custGeom>
            <a:avLst/>
            <a:gdLst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904875 w 4432248"/>
              <a:gd name="connsiteY2" fmla="*/ 0 h 4067177"/>
              <a:gd name="connsiteX3" fmla="*/ 2979312 w 4432248"/>
              <a:gd name="connsiteY3" fmla="*/ 0 h 4067177"/>
              <a:gd name="connsiteX4" fmla="*/ 4432248 w 4432248"/>
              <a:gd name="connsiteY4" fmla="*/ 4067177 h 4067177"/>
              <a:gd name="connsiteX5" fmla="*/ 571500 w 4432248"/>
              <a:gd name="connsiteY5" fmla="*/ 4067177 h 4067177"/>
              <a:gd name="connsiteX6" fmla="*/ 571500 w 4432248"/>
              <a:gd name="connsiteY6" fmla="*/ 4067175 h 4067177"/>
              <a:gd name="connsiteX7" fmla="*/ 0 w 4432248"/>
              <a:gd name="connsiteY7" fmla="*/ 4067175 h 4067177"/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2979312 w 4432248"/>
              <a:gd name="connsiteY2" fmla="*/ 0 h 4067177"/>
              <a:gd name="connsiteX3" fmla="*/ 4432248 w 4432248"/>
              <a:gd name="connsiteY3" fmla="*/ 4067177 h 4067177"/>
              <a:gd name="connsiteX4" fmla="*/ 571500 w 4432248"/>
              <a:gd name="connsiteY4" fmla="*/ 4067177 h 4067177"/>
              <a:gd name="connsiteX5" fmla="*/ 571500 w 4432248"/>
              <a:gd name="connsiteY5" fmla="*/ 4067175 h 4067177"/>
              <a:gd name="connsiteX6" fmla="*/ 0 w 4432248"/>
              <a:gd name="connsiteY6" fmla="*/ 4067175 h 4067177"/>
              <a:gd name="connsiteX7" fmla="*/ 0 w 4432248"/>
              <a:gd name="connsiteY7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571500 w 4432248"/>
              <a:gd name="connsiteY4" fmla="*/ 4067175 h 4067177"/>
              <a:gd name="connsiteX5" fmla="*/ 0 w 4432248"/>
              <a:gd name="connsiteY5" fmla="*/ 4067175 h 4067177"/>
              <a:gd name="connsiteX6" fmla="*/ 0 w 4432248"/>
              <a:gd name="connsiteY6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0 w 4432248"/>
              <a:gd name="connsiteY4" fmla="*/ 4067175 h 4067177"/>
              <a:gd name="connsiteX5" fmla="*/ 0 w 4432248"/>
              <a:gd name="connsiteY5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0 w 4432248"/>
              <a:gd name="connsiteY3" fmla="*/ 4067175 h 4067177"/>
              <a:gd name="connsiteX4" fmla="*/ 0 w 4432248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2248" h="4067177">
                <a:moveTo>
                  <a:pt x="0" y="0"/>
                </a:moveTo>
                <a:lnTo>
                  <a:pt x="2979312" y="0"/>
                </a:lnTo>
                <a:lnTo>
                  <a:pt x="4432248" y="4067177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020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CB68201-6AEB-4BFE-B92F-F7D14A3CB56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888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5E6ADF9-2CA1-4B5D-B4B2-DC799783715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956300" y="0"/>
            <a:ext cx="5346285" cy="6857999"/>
          </a:xfrm>
          <a:custGeom>
            <a:avLst/>
            <a:gdLst>
              <a:gd name="connsiteX0" fmla="*/ 1411644 w 5346285"/>
              <a:gd name="connsiteY0" fmla="*/ 735217 h 6857999"/>
              <a:gd name="connsiteX1" fmla="*/ 1555977 w 5346285"/>
              <a:gd name="connsiteY1" fmla="*/ 742505 h 6857999"/>
              <a:gd name="connsiteX2" fmla="*/ 1692597 w 5346285"/>
              <a:gd name="connsiteY2" fmla="*/ 763356 h 6857999"/>
              <a:gd name="connsiteX3" fmla="*/ 346164 w 5346285"/>
              <a:gd name="connsiteY3" fmla="*/ 2792427 h 6857999"/>
              <a:gd name="connsiteX4" fmla="*/ 1115774 w 5346285"/>
              <a:gd name="connsiteY4" fmla="*/ 2792427 h 6857999"/>
              <a:gd name="connsiteX5" fmla="*/ 2281106 w 5346285"/>
              <a:gd name="connsiteY5" fmla="*/ 1036275 h 6857999"/>
              <a:gd name="connsiteX6" fmla="*/ 2309581 w 5346285"/>
              <a:gd name="connsiteY6" fmla="*/ 1057568 h 6857999"/>
              <a:gd name="connsiteX7" fmla="*/ 2814083 w 5346285"/>
              <a:gd name="connsiteY7" fmla="*/ 1984766 h 6857999"/>
              <a:gd name="connsiteX8" fmla="*/ 2818612 w 5346285"/>
              <a:gd name="connsiteY8" fmla="*/ 2064522 h 6857999"/>
              <a:gd name="connsiteX9" fmla="*/ 2874475 w 5346285"/>
              <a:gd name="connsiteY9" fmla="*/ 2050158 h 6857999"/>
              <a:gd name="connsiteX10" fmla="*/ 3289075 w 5346285"/>
              <a:gd name="connsiteY10" fmla="*/ 2008363 h 6857999"/>
              <a:gd name="connsiteX11" fmla="*/ 5346285 w 5346285"/>
              <a:gd name="connsiteY11" fmla="*/ 4065573 h 6857999"/>
              <a:gd name="connsiteX12" fmla="*/ 3289075 w 5346285"/>
              <a:gd name="connsiteY12" fmla="*/ 6122783 h 6857999"/>
              <a:gd name="connsiteX13" fmla="*/ 1834408 w 5346285"/>
              <a:gd name="connsiteY13" fmla="*/ 5520240 h 6857999"/>
              <a:gd name="connsiteX14" fmla="*/ 1828667 w 5346285"/>
              <a:gd name="connsiteY14" fmla="*/ 5513924 h 6857999"/>
              <a:gd name="connsiteX15" fmla="*/ 936777 w 5346285"/>
              <a:gd name="connsiteY15" fmla="*/ 6857999 h 6857999"/>
              <a:gd name="connsiteX16" fmla="*/ 167167 w 5346285"/>
              <a:gd name="connsiteY16" fmla="*/ 6857999 h 6857999"/>
              <a:gd name="connsiteX17" fmla="*/ 1433594 w 5346285"/>
              <a:gd name="connsiteY17" fmla="*/ 4949498 h 6857999"/>
              <a:gd name="connsiteX18" fmla="*/ 1393531 w 5346285"/>
              <a:gd name="connsiteY18" fmla="*/ 4866332 h 6857999"/>
              <a:gd name="connsiteX19" fmla="*/ 1231865 w 5346285"/>
              <a:gd name="connsiteY19" fmla="*/ 4065573 h 6857999"/>
              <a:gd name="connsiteX20" fmla="*/ 1273661 w 5346285"/>
              <a:gd name="connsiteY20" fmla="*/ 3650974 h 6857999"/>
              <a:gd name="connsiteX21" fmla="*/ 1298900 w 5346285"/>
              <a:gd name="connsiteY21" fmla="*/ 3552812 h 6857999"/>
              <a:gd name="connsiteX22" fmla="*/ 1267312 w 5346285"/>
              <a:gd name="connsiteY22" fmla="*/ 3551217 h 6857999"/>
              <a:gd name="connsiteX23" fmla="*/ 0 w 5346285"/>
              <a:gd name="connsiteY23" fmla="*/ 2146861 h 6857999"/>
              <a:gd name="connsiteX24" fmla="*/ 1411644 w 5346285"/>
              <a:gd name="connsiteY24" fmla="*/ 735217 h 6857999"/>
              <a:gd name="connsiteX25" fmla="*/ 2199138 w 5346285"/>
              <a:gd name="connsiteY25" fmla="*/ 0 h 6857999"/>
              <a:gd name="connsiteX26" fmla="*/ 2968749 w 5346285"/>
              <a:gd name="connsiteY26" fmla="*/ 0 h 6857999"/>
              <a:gd name="connsiteX27" fmla="*/ 2281106 w 5346285"/>
              <a:gd name="connsiteY27" fmla="*/ 1036275 h 6857999"/>
              <a:gd name="connsiteX28" fmla="*/ 2200908 w 5346285"/>
              <a:gd name="connsiteY28" fmla="*/ 976304 h 6857999"/>
              <a:gd name="connsiteX29" fmla="*/ 1696140 w 5346285"/>
              <a:gd name="connsiteY29" fmla="*/ 763897 h 6857999"/>
              <a:gd name="connsiteX30" fmla="*/ 1692597 w 5346285"/>
              <a:gd name="connsiteY30" fmla="*/ 7633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6285" h="6857999">
                <a:moveTo>
                  <a:pt x="1411644" y="735217"/>
                </a:moveTo>
                <a:cubicBezTo>
                  <a:pt x="1460371" y="735217"/>
                  <a:pt x="1508521" y="737686"/>
                  <a:pt x="1555977" y="742505"/>
                </a:cubicBezTo>
                <a:lnTo>
                  <a:pt x="1692597" y="763356"/>
                </a:lnTo>
                <a:lnTo>
                  <a:pt x="346164" y="2792427"/>
                </a:lnTo>
                <a:lnTo>
                  <a:pt x="1115774" y="2792427"/>
                </a:lnTo>
                <a:lnTo>
                  <a:pt x="2281106" y="1036275"/>
                </a:lnTo>
                <a:lnTo>
                  <a:pt x="2309581" y="1057568"/>
                </a:lnTo>
                <a:cubicBezTo>
                  <a:pt x="2584098" y="1284120"/>
                  <a:pt x="2771517" y="1612438"/>
                  <a:pt x="2814083" y="1984766"/>
                </a:cubicBezTo>
                <a:lnTo>
                  <a:pt x="2818612" y="2064522"/>
                </a:lnTo>
                <a:lnTo>
                  <a:pt x="2874475" y="2050158"/>
                </a:lnTo>
                <a:cubicBezTo>
                  <a:pt x="3008395" y="2022754"/>
                  <a:pt x="3147054" y="2008363"/>
                  <a:pt x="3289075" y="2008363"/>
                </a:cubicBezTo>
                <a:cubicBezTo>
                  <a:pt x="4425241" y="2008363"/>
                  <a:pt x="5346285" y="2929407"/>
                  <a:pt x="5346285" y="4065573"/>
                </a:cubicBezTo>
                <a:cubicBezTo>
                  <a:pt x="5346285" y="5201739"/>
                  <a:pt x="4425241" y="6122783"/>
                  <a:pt x="3289075" y="6122783"/>
                </a:cubicBezTo>
                <a:cubicBezTo>
                  <a:pt x="2720992" y="6122783"/>
                  <a:pt x="2206690" y="5892522"/>
                  <a:pt x="1834408" y="5520240"/>
                </a:cubicBezTo>
                <a:lnTo>
                  <a:pt x="1828667" y="5513924"/>
                </a:lnTo>
                <a:lnTo>
                  <a:pt x="936777" y="6857999"/>
                </a:lnTo>
                <a:lnTo>
                  <a:pt x="167167" y="6857999"/>
                </a:lnTo>
                <a:lnTo>
                  <a:pt x="1433594" y="4949498"/>
                </a:lnTo>
                <a:lnTo>
                  <a:pt x="1393531" y="4866332"/>
                </a:lnTo>
                <a:cubicBezTo>
                  <a:pt x="1289431" y="4620211"/>
                  <a:pt x="1231865" y="4349615"/>
                  <a:pt x="1231865" y="4065573"/>
                </a:cubicBezTo>
                <a:cubicBezTo>
                  <a:pt x="1231865" y="3923552"/>
                  <a:pt x="1246257" y="3784893"/>
                  <a:pt x="1273661" y="3650974"/>
                </a:cubicBezTo>
                <a:lnTo>
                  <a:pt x="1298900" y="3552812"/>
                </a:lnTo>
                <a:lnTo>
                  <a:pt x="1267312" y="3551217"/>
                </a:lnTo>
                <a:cubicBezTo>
                  <a:pt x="555482" y="3478927"/>
                  <a:pt x="0" y="2877763"/>
                  <a:pt x="0" y="2146861"/>
                </a:cubicBezTo>
                <a:cubicBezTo>
                  <a:pt x="0" y="1367232"/>
                  <a:pt x="632015" y="735217"/>
                  <a:pt x="1411644" y="735217"/>
                </a:cubicBezTo>
                <a:close/>
                <a:moveTo>
                  <a:pt x="2199138" y="0"/>
                </a:moveTo>
                <a:lnTo>
                  <a:pt x="2968749" y="0"/>
                </a:lnTo>
                <a:lnTo>
                  <a:pt x="2281106" y="1036275"/>
                </a:lnTo>
                <a:lnTo>
                  <a:pt x="2200908" y="976304"/>
                </a:lnTo>
                <a:cubicBezTo>
                  <a:pt x="2050708" y="874831"/>
                  <a:pt x="1879929" y="801505"/>
                  <a:pt x="1696140" y="763897"/>
                </a:cubicBezTo>
                <a:lnTo>
                  <a:pt x="1692597" y="7633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229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AA37609-EE48-4945-848C-682481779A3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" y="0"/>
            <a:ext cx="9621234" cy="6858000"/>
          </a:xfrm>
          <a:custGeom>
            <a:avLst/>
            <a:gdLst>
              <a:gd name="connsiteX0" fmla="*/ 2853265 w 9621234"/>
              <a:gd name="connsiteY0" fmla="*/ 2028524 h 6858000"/>
              <a:gd name="connsiteX1" fmla="*/ 4826000 w 9621234"/>
              <a:gd name="connsiteY1" fmla="*/ 3431038 h 6858000"/>
              <a:gd name="connsiteX2" fmla="*/ 2854761 w 9621234"/>
              <a:gd name="connsiteY2" fmla="*/ 4832489 h 6858000"/>
              <a:gd name="connsiteX3" fmla="*/ 2822059 w 9621234"/>
              <a:gd name="connsiteY3" fmla="*/ 4789070 h 6858000"/>
              <a:gd name="connsiteX4" fmla="*/ 2403936 w 9621234"/>
              <a:gd name="connsiteY4" fmla="*/ 3443286 h 6858000"/>
              <a:gd name="connsiteX5" fmla="*/ 2806135 w 9621234"/>
              <a:gd name="connsiteY5" fmla="*/ 2092659 h 6858000"/>
              <a:gd name="connsiteX6" fmla="*/ 6877797 w 9621234"/>
              <a:gd name="connsiteY6" fmla="*/ 1970178 h 6858000"/>
              <a:gd name="connsiteX7" fmla="*/ 6978948 w 9621234"/>
              <a:gd name="connsiteY7" fmla="*/ 4734303 h 6858000"/>
              <a:gd name="connsiteX8" fmla="*/ 6870992 w 9621234"/>
              <a:gd name="connsiteY8" fmla="*/ 4896961 h 6858000"/>
              <a:gd name="connsiteX9" fmla="*/ 9621234 w 9621234"/>
              <a:gd name="connsiteY9" fmla="*/ 6858000 h 6858000"/>
              <a:gd name="connsiteX10" fmla="*/ 6307151 w 9621234"/>
              <a:gd name="connsiteY10" fmla="*/ 6858000 h 6858000"/>
              <a:gd name="connsiteX11" fmla="*/ 5779323 w 9621234"/>
              <a:gd name="connsiteY11" fmla="*/ 6481637 h 6858000"/>
              <a:gd name="connsiteX12" fmla="*/ 5834204 w 9621234"/>
              <a:gd name="connsiteY12" fmla="*/ 6465764 h 6858000"/>
              <a:gd name="connsiteX13" fmla="*/ 6942383 w 9621234"/>
              <a:gd name="connsiteY13" fmla="*/ 5827420 h 6858000"/>
              <a:gd name="connsiteX14" fmla="*/ 6870974 w 9621234"/>
              <a:gd name="connsiteY14" fmla="*/ 5746593 h 6858000"/>
              <a:gd name="connsiteX15" fmla="*/ 5800140 w 9621234"/>
              <a:gd name="connsiteY15" fmla="*/ 6363425 h 6858000"/>
              <a:gd name="connsiteX16" fmla="*/ 5667386 w 9621234"/>
              <a:gd name="connsiteY16" fmla="*/ 6401822 h 6858000"/>
              <a:gd name="connsiteX17" fmla="*/ 5011435 w 9621234"/>
              <a:gd name="connsiteY17" fmla="*/ 5934101 h 6858000"/>
              <a:gd name="connsiteX18" fmla="*/ 5080493 w 9621234"/>
              <a:gd name="connsiteY18" fmla="*/ 5930614 h 6858000"/>
              <a:gd name="connsiteX19" fmla="*/ 6763778 w 9621234"/>
              <a:gd name="connsiteY19" fmla="*/ 5028515 h 6858000"/>
              <a:gd name="connsiteX20" fmla="*/ 6861919 w 9621234"/>
              <a:gd name="connsiteY20" fmla="*/ 4897273 h 6858000"/>
              <a:gd name="connsiteX21" fmla="*/ 4829615 w 9621234"/>
              <a:gd name="connsiteY21" fmla="*/ 3428999 h 6858000"/>
              <a:gd name="connsiteX22" fmla="*/ 0 w 9621234"/>
              <a:gd name="connsiteY22" fmla="*/ 0 h 6858000"/>
              <a:gd name="connsiteX23" fmla="*/ 2 w 9621234"/>
              <a:gd name="connsiteY23" fmla="*/ 0 h 6858000"/>
              <a:gd name="connsiteX24" fmla="*/ 2775829 w 9621234"/>
              <a:gd name="connsiteY24" fmla="*/ 1973471 h 6858000"/>
              <a:gd name="connsiteX25" fmla="*/ 2726844 w 9621234"/>
              <a:gd name="connsiteY25" fmla="*/ 2040131 h 6858000"/>
              <a:gd name="connsiteX26" fmla="*/ 2308835 w 9621234"/>
              <a:gd name="connsiteY26" fmla="*/ 3443847 h 6858000"/>
              <a:gd name="connsiteX27" fmla="*/ 2743392 w 9621234"/>
              <a:gd name="connsiteY27" fmla="*/ 4842528 h 6858000"/>
              <a:gd name="connsiteX28" fmla="*/ 2777306 w 9621234"/>
              <a:gd name="connsiteY28" fmla="*/ 4887555 h 6858000"/>
              <a:gd name="connsiteX29" fmla="*/ 2304974 w 9621234"/>
              <a:gd name="connsiteY29" fmla="*/ 5223359 h 6858000"/>
              <a:gd name="connsiteX30" fmla="*/ 2297754 w 9621234"/>
              <a:gd name="connsiteY30" fmla="*/ 5213951 h 6858000"/>
              <a:gd name="connsiteX31" fmla="*/ 1834276 w 9621234"/>
              <a:gd name="connsiteY31" fmla="*/ 2635877 h 6858000"/>
              <a:gd name="connsiteX32" fmla="*/ 1730029 w 9621234"/>
              <a:gd name="connsiteY32" fmla="*/ 2608217 h 6858000"/>
              <a:gd name="connsiteX33" fmla="*/ 2209671 w 9621234"/>
              <a:gd name="connsiteY33" fmla="*/ 5276202 h 6858000"/>
              <a:gd name="connsiteX34" fmla="*/ 2217076 w 9621234"/>
              <a:gd name="connsiteY34" fmla="*/ 5285850 h 6858000"/>
              <a:gd name="connsiteX35" fmla="*/ 5735 w 9621234"/>
              <a:gd name="connsiteY35" fmla="*/ 6858000 h 6858000"/>
              <a:gd name="connsiteX36" fmla="*/ 0 w 9621234"/>
              <a:gd name="connsiteY3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621234" h="6858000">
                <a:moveTo>
                  <a:pt x="2853265" y="2028524"/>
                </a:moveTo>
                <a:lnTo>
                  <a:pt x="4826000" y="3431038"/>
                </a:lnTo>
                <a:lnTo>
                  <a:pt x="2854761" y="4832489"/>
                </a:lnTo>
                <a:lnTo>
                  <a:pt x="2822059" y="4789070"/>
                </a:lnTo>
                <a:cubicBezTo>
                  <a:pt x="2560729" y="4405263"/>
                  <a:pt x="2406883" y="3942281"/>
                  <a:pt x="2403936" y="3443286"/>
                </a:cubicBezTo>
                <a:cubicBezTo>
                  <a:pt x="2400990" y="2944292"/>
                  <a:pt x="2549357" y="2479526"/>
                  <a:pt x="2806135" y="2092659"/>
                </a:cubicBezTo>
                <a:close/>
                <a:moveTo>
                  <a:pt x="6877797" y="1970178"/>
                </a:moveTo>
                <a:cubicBezTo>
                  <a:pt x="7464209" y="2793500"/>
                  <a:pt x="7497364" y="3881401"/>
                  <a:pt x="6978948" y="4734303"/>
                </a:cubicBezTo>
                <a:lnTo>
                  <a:pt x="6870992" y="4896961"/>
                </a:lnTo>
                <a:lnTo>
                  <a:pt x="9621234" y="6858000"/>
                </a:lnTo>
                <a:lnTo>
                  <a:pt x="6307151" y="6858000"/>
                </a:lnTo>
                <a:lnTo>
                  <a:pt x="5779323" y="6481637"/>
                </a:lnTo>
                <a:lnTo>
                  <a:pt x="5834204" y="6465764"/>
                </a:lnTo>
                <a:cubicBezTo>
                  <a:pt x="6234233" y="6332749"/>
                  <a:pt x="6612074" y="6119246"/>
                  <a:pt x="6942383" y="5827420"/>
                </a:cubicBezTo>
                <a:lnTo>
                  <a:pt x="6870974" y="5746593"/>
                </a:lnTo>
                <a:cubicBezTo>
                  <a:pt x="6551796" y="6028585"/>
                  <a:pt x="6186689" y="6234893"/>
                  <a:pt x="5800140" y="6363425"/>
                </a:cubicBezTo>
                <a:lnTo>
                  <a:pt x="5667386" y="6401822"/>
                </a:lnTo>
                <a:lnTo>
                  <a:pt x="5011435" y="5934101"/>
                </a:lnTo>
                <a:lnTo>
                  <a:pt x="5080493" y="5930614"/>
                </a:lnTo>
                <a:cubicBezTo>
                  <a:pt x="5756761" y="5861935"/>
                  <a:pt x="6353809" y="5525282"/>
                  <a:pt x="6763778" y="5028515"/>
                </a:cubicBezTo>
                <a:lnTo>
                  <a:pt x="6861919" y="4897273"/>
                </a:lnTo>
                <a:lnTo>
                  <a:pt x="4829615" y="3428999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775829" y="1973471"/>
                </a:lnTo>
                <a:lnTo>
                  <a:pt x="2726844" y="2040131"/>
                </a:lnTo>
                <a:cubicBezTo>
                  <a:pt x="2459973" y="2442204"/>
                  <a:pt x="2305773" y="2925239"/>
                  <a:pt x="2308835" y="3443847"/>
                </a:cubicBezTo>
                <a:cubicBezTo>
                  <a:pt x="2311897" y="3962456"/>
                  <a:pt x="2471791" y="4443635"/>
                  <a:pt x="2743392" y="4842528"/>
                </a:cubicBezTo>
                <a:lnTo>
                  <a:pt x="2777306" y="4887555"/>
                </a:lnTo>
                <a:lnTo>
                  <a:pt x="2304974" y="5223359"/>
                </a:lnTo>
                <a:lnTo>
                  <a:pt x="2297754" y="5213951"/>
                </a:lnTo>
                <a:cubicBezTo>
                  <a:pt x="1780750" y="4481926"/>
                  <a:pt x="1593974" y="3541527"/>
                  <a:pt x="1834276" y="2635877"/>
                </a:cubicBezTo>
                <a:lnTo>
                  <a:pt x="1730029" y="2608217"/>
                </a:lnTo>
                <a:cubicBezTo>
                  <a:pt x="1481347" y="3545452"/>
                  <a:pt x="1674637" y="4518648"/>
                  <a:pt x="2209671" y="5276202"/>
                </a:cubicBezTo>
                <a:lnTo>
                  <a:pt x="2217076" y="5285850"/>
                </a:lnTo>
                <a:lnTo>
                  <a:pt x="57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118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F62109-B5FA-4FA8-A590-713EB2E5F3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67881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877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A4DE16-E6D8-44AB-9BB0-26000D522B6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13935" y="1007581"/>
            <a:ext cx="4272015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806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F5DEDB2-78E8-45EC-AB12-C2290127F53E}"/>
              </a:ext>
            </a:extLst>
          </p:cNvPr>
          <p:cNvSpPr/>
          <p:nvPr userDrawn="1"/>
        </p:nvSpPr>
        <p:spPr>
          <a:xfrm rot="18900000">
            <a:off x="3250422" y="-1989383"/>
            <a:ext cx="10836764" cy="10836766"/>
          </a:xfrm>
          <a:custGeom>
            <a:avLst/>
            <a:gdLst>
              <a:gd name="connsiteX0" fmla="*/ 4849337 w 10836764"/>
              <a:gd name="connsiteY0" fmla="*/ 0 h 10836766"/>
              <a:gd name="connsiteX1" fmla="*/ 10836764 w 10836764"/>
              <a:gd name="connsiteY1" fmla="*/ 5987428 h 10836766"/>
              <a:gd name="connsiteX2" fmla="*/ 5987426 w 10836764"/>
              <a:gd name="connsiteY2" fmla="*/ 10836766 h 10836766"/>
              <a:gd name="connsiteX3" fmla="*/ 1 w 10836764"/>
              <a:gd name="connsiteY3" fmla="*/ 4849340 h 10836766"/>
              <a:gd name="connsiteX4" fmla="*/ 0 w 10836764"/>
              <a:gd name="connsiteY4" fmla="*/ 1529113 h 10836766"/>
              <a:gd name="connsiteX5" fmla="*/ 1529113 w 10836764"/>
              <a:gd name="connsiteY5" fmla="*/ 0 h 1083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36764" h="10836766">
                <a:moveTo>
                  <a:pt x="4849337" y="0"/>
                </a:moveTo>
                <a:lnTo>
                  <a:pt x="10836764" y="5987428"/>
                </a:lnTo>
                <a:lnTo>
                  <a:pt x="5987426" y="10836766"/>
                </a:lnTo>
                <a:lnTo>
                  <a:pt x="1" y="4849340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9000">
                <a:schemeClr val="accent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769B23C-815D-4713-8F2F-BE8E52CBCEEB}"/>
              </a:ext>
            </a:extLst>
          </p:cNvPr>
          <p:cNvSpPr/>
          <p:nvPr userDrawn="1"/>
        </p:nvSpPr>
        <p:spPr>
          <a:xfrm rot="18900000">
            <a:off x="11356399" y="1902098"/>
            <a:ext cx="3106966" cy="3106966"/>
          </a:xfrm>
          <a:custGeom>
            <a:avLst/>
            <a:gdLst>
              <a:gd name="connsiteX0" fmla="*/ 3106966 w 3106966"/>
              <a:gd name="connsiteY0" fmla="*/ 0 h 3106966"/>
              <a:gd name="connsiteX1" fmla="*/ 1 w 3106966"/>
              <a:gd name="connsiteY1" fmla="*/ 3106966 h 3106966"/>
              <a:gd name="connsiteX2" fmla="*/ 0 w 3106966"/>
              <a:gd name="connsiteY2" fmla="*/ 1529113 h 3106966"/>
              <a:gd name="connsiteX3" fmla="*/ 1529113 w 3106966"/>
              <a:gd name="connsiteY3" fmla="*/ 0 h 310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966" h="3106966">
                <a:moveTo>
                  <a:pt x="3106966" y="0"/>
                </a:moveTo>
                <a:lnTo>
                  <a:pt x="1" y="3106966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31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A3C1A19-98AB-4AE1-AA50-CFAFE72BA9B3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5A2085-C8F4-42E8-AE7A-DE98A7BB0208}"/>
              </a:ext>
            </a:extLst>
          </p:cNvPr>
          <p:cNvSpPr/>
          <p:nvPr userDrawn="1"/>
        </p:nvSpPr>
        <p:spPr>
          <a:xfrm>
            <a:off x="11658600" y="5267738"/>
            <a:ext cx="533400" cy="1590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1D007F-2130-45F0-ABBB-58A343741F57}"/>
              </a:ext>
            </a:extLst>
          </p:cNvPr>
          <p:cNvSpPr/>
          <p:nvPr userDrawn="1"/>
        </p:nvSpPr>
        <p:spPr>
          <a:xfrm>
            <a:off x="8777550" y="6415147"/>
            <a:ext cx="3414449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24E619-D48B-4FE8-A8D5-803C8127E373}"/>
              </a:ext>
            </a:extLst>
          </p:cNvPr>
          <p:cNvGrpSpPr/>
          <p:nvPr userDrawn="1"/>
        </p:nvGrpSpPr>
        <p:grpSpPr>
          <a:xfrm>
            <a:off x="8777551" y="5831857"/>
            <a:ext cx="1797226" cy="888752"/>
            <a:chOff x="8777551" y="5831857"/>
            <a:chExt cx="1797226" cy="88875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68641D-29B8-455B-9512-62D783BB839D}"/>
                </a:ext>
              </a:extLst>
            </p:cNvPr>
            <p:cNvSpPr/>
            <p:nvPr/>
          </p:nvSpPr>
          <p:spPr>
            <a:xfrm>
              <a:off x="8961268" y="5987308"/>
              <a:ext cx="612315" cy="56772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91CC2C-F738-415D-9065-116ABF663F5E}"/>
                </a:ext>
              </a:extLst>
            </p:cNvPr>
            <p:cNvSpPr/>
            <p:nvPr/>
          </p:nvSpPr>
          <p:spPr>
            <a:xfrm>
              <a:off x="9528376" y="6090459"/>
              <a:ext cx="564757" cy="63015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F6B22D-F05E-45DC-84CA-24A5983DFEE2}"/>
                </a:ext>
              </a:extLst>
            </p:cNvPr>
            <p:cNvSpPr/>
            <p:nvPr/>
          </p:nvSpPr>
          <p:spPr>
            <a:xfrm>
              <a:off x="9662134" y="6086353"/>
              <a:ext cx="564757" cy="63015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35C8BC-2ED6-4E3B-8EB5-D92836849549}"/>
                </a:ext>
              </a:extLst>
            </p:cNvPr>
            <p:cNvSpPr/>
            <p:nvPr/>
          </p:nvSpPr>
          <p:spPr>
            <a:xfrm>
              <a:off x="10357792" y="6506703"/>
              <a:ext cx="216985" cy="160510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3AB4C5-81E9-481C-B8B2-7AF55D4AE61F}"/>
                </a:ext>
              </a:extLst>
            </p:cNvPr>
            <p:cNvSpPr/>
            <p:nvPr/>
          </p:nvSpPr>
          <p:spPr>
            <a:xfrm>
              <a:off x="8919987" y="6540914"/>
              <a:ext cx="225903" cy="121869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20A4D9-AC36-4C3F-9A28-759C311F8EF1}"/>
                </a:ext>
              </a:extLst>
            </p:cNvPr>
            <p:cNvSpPr/>
            <p:nvPr/>
          </p:nvSpPr>
          <p:spPr>
            <a:xfrm>
              <a:off x="10075965" y="6293455"/>
              <a:ext cx="222930" cy="222930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19C86C-2241-446D-BCA2-CF20D11829E3}"/>
                </a:ext>
              </a:extLst>
            </p:cNvPr>
            <p:cNvSpPr/>
            <p:nvPr/>
          </p:nvSpPr>
          <p:spPr>
            <a:xfrm>
              <a:off x="10300330" y="6286001"/>
              <a:ext cx="231848" cy="222930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07D3DC-D2A3-432F-981A-384AC24DA6D0}"/>
                </a:ext>
              </a:extLst>
            </p:cNvPr>
            <p:cNvSpPr/>
            <p:nvPr/>
          </p:nvSpPr>
          <p:spPr>
            <a:xfrm>
              <a:off x="9545895" y="6310723"/>
              <a:ext cx="255627" cy="222930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179F0-A3D1-421F-B293-6473AE211256}"/>
                </a:ext>
              </a:extLst>
            </p:cNvPr>
            <p:cNvSpPr/>
            <p:nvPr/>
          </p:nvSpPr>
          <p:spPr>
            <a:xfrm>
              <a:off x="9004283" y="6487394"/>
              <a:ext cx="151593" cy="127813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7B789A-1B22-4C6C-B398-132E1E36B903}"/>
                </a:ext>
              </a:extLst>
            </p:cNvPr>
            <p:cNvSpPr/>
            <p:nvPr/>
          </p:nvSpPr>
          <p:spPr>
            <a:xfrm>
              <a:off x="9393195" y="5880987"/>
              <a:ext cx="202124" cy="10997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BAFD1B-969F-4E69-93AF-74C8FD524AF5}"/>
                </a:ext>
              </a:extLst>
            </p:cNvPr>
            <p:cNvSpPr/>
            <p:nvPr/>
          </p:nvSpPr>
          <p:spPr>
            <a:xfrm>
              <a:off x="9781415" y="6008508"/>
              <a:ext cx="151593" cy="112951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B01746-8F99-4D52-B8D3-616564D701AE}"/>
                </a:ext>
              </a:extLst>
            </p:cNvPr>
            <p:cNvSpPr/>
            <p:nvPr/>
          </p:nvSpPr>
          <p:spPr>
            <a:xfrm>
              <a:off x="8777551" y="5976521"/>
              <a:ext cx="151593" cy="112951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60ED6E-0A7B-4D11-910E-1734ED91DEDE}"/>
                </a:ext>
              </a:extLst>
            </p:cNvPr>
            <p:cNvSpPr/>
            <p:nvPr/>
          </p:nvSpPr>
          <p:spPr>
            <a:xfrm>
              <a:off x="10295719" y="5910303"/>
              <a:ext cx="151593" cy="112951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14AEB5-CC7B-4FCF-9F41-132E28C4F086}"/>
                </a:ext>
              </a:extLst>
            </p:cNvPr>
            <p:cNvSpPr/>
            <p:nvPr/>
          </p:nvSpPr>
          <p:spPr>
            <a:xfrm>
              <a:off x="9391080" y="6526110"/>
              <a:ext cx="151593" cy="112951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6A0609-F9EF-4B35-9480-A0AECA519AA8}"/>
                </a:ext>
              </a:extLst>
            </p:cNvPr>
            <p:cNvSpPr/>
            <p:nvPr/>
          </p:nvSpPr>
          <p:spPr>
            <a:xfrm>
              <a:off x="9980796" y="6538405"/>
              <a:ext cx="151593" cy="112951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20F6D7-B3F7-4C90-ACE5-EA2661A775E9}"/>
                </a:ext>
              </a:extLst>
            </p:cNvPr>
            <p:cNvSpPr/>
            <p:nvPr/>
          </p:nvSpPr>
          <p:spPr>
            <a:xfrm>
              <a:off x="9469225" y="5831857"/>
              <a:ext cx="139703" cy="118896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26F50F-2E8E-4D13-AE91-8A12C3F7CA80}"/>
                </a:ext>
              </a:extLst>
            </p:cNvPr>
            <p:cNvSpPr/>
            <p:nvPr/>
          </p:nvSpPr>
          <p:spPr>
            <a:xfrm>
              <a:off x="10383019" y="6065148"/>
              <a:ext cx="136730" cy="104034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1676F76-9F29-46EE-9E7D-117F3DB93B48}"/>
                </a:ext>
              </a:extLst>
            </p:cNvPr>
            <p:cNvSpPr/>
            <p:nvPr/>
          </p:nvSpPr>
          <p:spPr>
            <a:xfrm>
              <a:off x="9215422" y="6609588"/>
              <a:ext cx="130786" cy="9511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152A363-CD9F-415E-8C35-03FC9CDEDCC5}"/>
                </a:ext>
              </a:extLst>
            </p:cNvPr>
            <p:cNvSpPr/>
            <p:nvPr/>
          </p:nvSpPr>
          <p:spPr>
            <a:xfrm>
              <a:off x="8860774" y="6051366"/>
              <a:ext cx="62420" cy="8917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00FC123-D461-4213-B769-D01A9126E2EB}"/>
                </a:ext>
              </a:extLst>
            </p:cNvPr>
            <p:cNvSpPr/>
            <p:nvPr/>
          </p:nvSpPr>
          <p:spPr>
            <a:xfrm>
              <a:off x="9476656" y="6603045"/>
              <a:ext cx="53503" cy="5945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14219B-E13B-42B3-B96F-FC57CD947183}"/>
                </a:ext>
              </a:extLst>
            </p:cNvPr>
            <p:cNvSpPr/>
            <p:nvPr/>
          </p:nvSpPr>
          <p:spPr>
            <a:xfrm>
              <a:off x="10072028" y="6616420"/>
              <a:ext cx="29724" cy="2972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37F203-2DAC-41EC-A92F-C6B86424B9D1}"/>
                </a:ext>
              </a:extLst>
            </p:cNvPr>
            <p:cNvSpPr/>
            <p:nvPr/>
          </p:nvSpPr>
          <p:spPr>
            <a:xfrm>
              <a:off x="10454577" y="6133999"/>
              <a:ext cx="53503" cy="8917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9D9DDE-E198-439D-9E99-E77FF0C6132D}"/>
                </a:ext>
              </a:extLst>
            </p:cNvPr>
            <p:cNvSpPr/>
            <p:nvPr/>
          </p:nvSpPr>
          <p:spPr>
            <a:xfrm>
              <a:off x="9286124" y="6674679"/>
              <a:ext cx="44586" cy="5945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116BEE-F71B-4ED3-848B-6A978EA7AF8F}"/>
              </a:ext>
            </a:extLst>
          </p:cNvPr>
          <p:cNvGrpSpPr/>
          <p:nvPr userDrawn="1"/>
        </p:nvGrpSpPr>
        <p:grpSpPr>
          <a:xfrm flipH="1">
            <a:off x="10589602" y="4896637"/>
            <a:ext cx="1361114" cy="1808068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6F9D56-80D8-4C07-8C35-6BBDB24FDFAE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C6FF92-F495-491A-87C1-7E3BD292D16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01F1D5B-24B4-400F-8365-9D72AC21831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1998FC-6B16-4D4A-8896-D1AEFC6B6CBC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23EA50-A147-42BD-8F2E-02B08961D154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38BF22-2466-4782-B714-E39C7250F625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7B621F-A43F-4625-ABC6-B6C79337309B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2961ED-047E-433A-9C67-92C8645EFAD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FF5893-F88E-4C7B-923B-F1F07CF7340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C00E4A-E4EF-4CBE-A5A4-227F12FD3C51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11CE44-093B-4CE6-8B7F-87575310E7E0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553A53-92F1-4E66-B6A6-B2D9B64B4D31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9C7DB2-94EE-4E7F-919B-D71EA696BC3D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96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51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76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8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8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6" r:id="rId2"/>
    <p:sldLayoutId id="2147483753" r:id="rId3"/>
    <p:sldLayoutId id="2147483756" r:id="rId4"/>
    <p:sldLayoutId id="2147483745" r:id="rId5"/>
    <p:sldLayoutId id="2147483757" r:id="rId6"/>
    <p:sldLayoutId id="2147483752" r:id="rId7"/>
    <p:sldLayoutId id="2147483742" r:id="rId8"/>
    <p:sldLayoutId id="2147483737" r:id="rId9"/>
    <p:sldLayoutId id="2147483743" r:id="rId10"/>
    <p:sldLayoutId id="2147483741" r:id="rId11"/>
    <p:sldLayoutId id="2147483747" r:id="rId12"/>
    <p:sldLayoutId id="2147483748" r:id="rId13"/>
    <p:sldLayoutId id="2147483749" r:id="rId14"/>
    <p:sldLayoutId id="2147483750" r:id="rId1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tiff"/><Relationship Id="rId7" Type="http://schemas.openxmlformats.org/officeDocument/2006/relationships/image" Target="../media/image19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AEDC56-6A75-4E42-8F9E-C791C143665D}"/>
              </a:ext>
            </a:extLst>
          </p:cNvPr>
          <p:cNvSpPr txBox="1"/>
          <p:nvPr/>
        </p:nvSpPr>
        <p:spPr>
          <a:xfrm>
            <a:off x="7074770" y="989859"/>
            <a:ext cx="4898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Breaking down the coffee bean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FB35E-6A17-FB44-A015-0A272C55EEA1}"/>
              </a:ext>
            </a:extLst>
          </p:cNvPr>
          <p:cNvSpPr txBox="1"/>
          <p:nvPr/>
        </p:nvSpPr>
        <p:spPr>
          <a:xfrm>
            <a:off x="7781251" y="4435453"/>
            <a:ext cx="41920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Ashish</a:t>
            </a:r>
            <a:r>
              <a:rPr lang="en-US" altLang="ko-KR" sz="1600" dirty="0">
                <a:solidFill>
                  <a:schemeClr val="accent1">
                    <a:lumMod val="20000"/>
                    <a:lumOff val="8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Sharma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97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231835" y="1994455"/>
            <a:ext cx="5861865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What’s your cup of tea?</a:t>
            </a:r>
            <a:endParaRPr lang="ko-KR" altLang="en-US" sz="60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00DF4-FBF7-448F-85C4-E2EBBC4F49B6}"/>
              </a:ext>
            </a:extLst>
          </p:cNvPr>
          <p:cNvSpPr txBox="1"/>
          <p:nvPr/>
        </p:nvSpPr>
        <p:spPr>
          <a:xfrm>
            <a:off x="273016" y="245887"/>
            <a:ext cx="1030789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Appendix</a:t>
            </a:r>
            <a:endParaRPr lang="ko-KR" altLang="en-US" sz="44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073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EAD834-34F5-414C-A18B-43AF469B79ED}"/>
              </a:ext>
            </a:extLst>
          </p:cNvPr>
          <p:cNvSpPr txBox="1"/>
          <p:nvPr/>
        </p:nvSpPr>
        <p:spPr>
          <a:xfrm>
            <a:off x="329000" y="561508"/>
            <a:ext cx="1030789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Top 20 roasters</a:t>
            </a:r>
            <a:endParaRPr lang="ko-KR" altLang="en-US" sz="44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56" name="Graphic 3">
            <a:extLst>
              <a:ext uri="{FF2B5EF4-FFF2-40B4-BE49-F238E27FC236}">
                <a16:creationId xmlns:a16="http://schemas.microsoft.com/office/drawing/2014/main" id="{945AFE1F-3DFF-495F-9B20-1D63275A5C2E}"/>
              </a:ext>
            </a:extLst>
          </p:cNvPr>
          <p:cNvGrpSpPr/>
          <p:nvPr/>
        </p:nvGrpSpPr>
        <p:grpSpPr>
          <a:xfrm>
            <a:off x="10453901" y="413985"/>
            <a:ext cx="896463" cy="769441"/>
            <a:chOff x="564614" y="1241658"/>
            <a:chExt cx="1797856" cy="1852863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1967808-0211-4C9A-AFC5-7871631346E6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D124BB5-798A-4F2D-B53F-358C15355651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CAB2D3E-5CFB-4CFB-A532-AFA7C59622B8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B8FD54F-AAF2-436B-B07C-FBF04394DB14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BD6A8BA-AE45-419A-AFE2-CEBFED3B97B7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28FEEAB-D47E-484D-A6CF-4D8743518D9C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DF321F-2905-A34C-B7FF-AECEDEFE3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75780"/>
              </p:ext>
            </p:extLst>
          </p:nvPr>
        </p:nvGraphicFramePr>
        <p:xfrm>
          <a:off x="593855" y="1656259"/>
          <a:ext cx="10515600" cy="3909066"/>
        </p:xfrm>
        <a:graphic>
          <a:graphicData uri="http://schemas.openxmlformats.org/drawingml/2006/table">
            <a:tbl>
              <a:tblPr>
                <a:tableStyleId>{D03447BB-5D67-496B-8E87-E561075AD55C}</a:tableStyleId>
              </a:tblPr>
              <a:tblGrid>
                <a:gridCol w="916059">
                  <a:extLst>
                    <a:ext uri="{9D8B030D-6E8A-4147-A177-3AD203B41FA5}">
                      <a16:colId xmlns:a16="http://schemas.microsoft.com/office/drawing/2014/main" val="2161442895"/>
                    </a:ext>
                  </a:extLst>
                </a:gridCol>
                <a:gridCol w="2857233">
                  <a:extLst>
                    <a:ext uri="{9D8B030D-6E8A-4147-A177-3AD203B41FA5}">
                      <a16:colId xmlns:a16="http://schemas.microsoft.com/office/drawing/2014/main" val="3541189816"/>
                    </a:ext>
                  </a:extLst>
                </a:gridCol>
                <a:gridCol w="2249254">
                  <a:extLst>
                    <a:ext uri="{9D8B030D-6E8A-4147-A177-3AD203B41FA5}">
                      <a16:colId xmlns:a16="http://schemas.microsoft.com/office/drawing/2014/main" val="3259439534"/>
                    </a:ext>
                  </a:extLst>
                </a:gridCol>
                <a:gridCol w="3009910">
                  <a:extLst>
                    <a:ext uri="{9D8B030D-6E8A-4147-A177-3AD203B41FA5}">
                      <a16:colId xmlns:a16="http://schemas.microsoft.com/office/drawing/2014/main" val="4284717984"/>
                    </a:ext>
                  </a:extLst>
                </a:gridCol>
                <a:gridCol w="1483144">
                  <a:extLst>
                    <a:ext uri="{9D8B030D-6E8A-4147-A177-3AD203B41FA5}">
                      <a16:colId xmlns:a16="http://schemas.microsoft.com/office/drawing/2014/main" val="3897674947"/>
                    </a:ext>
                  </a:extLst>
                </a:gridCol>
              </a:tblGrid>
              <a:tr h="4184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Review Rating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Product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Roaster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Origin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Location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494919"/>
                  </a:ext>
                </a:extLst>
              </a:tr>
              <a:tr h="174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Elida Estate Geisha Green-Tip Natural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Dragonfly Coffee Roasters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Boquete growing region, western Panama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Boulder, Colorado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76717949"/>
                  </a:ext>
                </a:extLst>
              </a:tr>
              <a:tr h="174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100% Kona SL-28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Hula Daddy Kona Coffee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Holualoa</a:t>
                      </a:r>
                      <a:r>
                        <a:rPr lang="en-US" sz="1000" u="none" strike="noStrike" dirty="0">
                          <a:effectLst/>
                        </a:rPr>
                        <a:t>, North Kona growing district, “Big Is...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Holualoa, Hawaii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02452917"/>
                  </a:ext>
                </a:extLst>
              </a:tr>
              <a:tr h="174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Panama Esmeralda Especial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PT's Coffee Roasting Co.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Boquete growing region, western Panama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Topeka, Kansas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16235775"/>
                  </a:ext>
                </a:extLst>
              </a:tr>
              <a:tr h="174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Kenya </a:t>
                      </a:r>
                      <a:r>
                        <a:rPr lang="en-US" sz="1000" u="none" strike="noStrike" dirty="0" err="1">
                          <a:effectLst/>
                        </a:rPr>
                        <a:t>Mamuto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Terroir Coffee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South-central Kenya.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Acton, Massachusetts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18931506"/>
                  </a:ext>
                </a:extLst>
              </a:tr>
              <a:tr h="174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Esmeralda Especial Best of Panama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The </a:t>
                      </a:r>
                      <a:r>
                        <a:rPr lang="en-US" sz="1000" u="none" strike="noStrike" dirty="0" err="1">
                          <a:effectLst/>
                        </a:rPr>
                        <a:t>Roasterie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Boquete growing region, western Panama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Kansas City, Missouri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38756998"/>
                  </a:ext>
                </a:extLst>
              </a:tr>
              <a:tr h="174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Kenya AA Wagamuga Auction Lot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Paradise Roasters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South-central Kenya.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Ramsey, Minnesota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48440967"/>
                  </a:ext>
                </a:extLst>
              </a:tr>
              <a:tr h="174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Ethiopia </a:t>
                      </a:r>
                      <a:r>
                        <a:rPr lang="en-US" sz="1000" u="none" strike="noStrike" dirty="0" err="1">
                          <a:effectLst/>
                        </a:rPr>
                        <a:t>Biloya</a:t>
                      </a:r>
                      <a:r>
                        <a:rPr lang="en-US" sz="1000" u="none" strike="noStrike" dirty="0">
                          <a:effectLst/>
                        </a:rPr>
                        <a:t> Special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Paradise Roasters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Southern Ethiopia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Ramsey, Minnesota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55876751"/>
                  </a:ext>
                </a:extLst>
              </a:tr>
              <a:tr h="174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Ethiopia Washed Yirgacheffe, Koke Grade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Simon Hsieh's Aroma Roast Coffees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Yirgacheffe growing region, Sidamo Province, s...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Taoyuan City, Taiwan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24405304"/>
                  </a:ext>
                </a:extLst>
              </a:tr>
              <a:tr h="174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“Kona Sweet” 100% Kona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Hula Daddy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Holualoa, Hawaii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Holualoa, Hawaii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04623363"/>
                  </a:ext>
                </a:extLst>
              </a:tr>
              <a:tr h="174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Guatemala Hunapu Antigua Bourbon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Temple Coffee and Tea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Antigua valley, central Guatemala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Sacramento, California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48320328"/>
                  </a:ext>
                </a:extLst>
              </a:tr>
              <a:tr h="174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Kenya Nyeri AB </a:t>
                      </a:r>
                      <a:r>
                        <a:rPr lang="en-US" sz="1000" u="none" strike="noStrike" dirty="0" err="1">
                          <a:effectLst/>
                        </a:rPr>
                        <a:t>Gichatha-ini</a:t>
                      </a:r>
                      <a:r>
                        <a:rPr lang="en-US" sz="1000" u="none" strike="noStrike" dirty="0">
                          <a:effectLst/>
                        </a:rPr>
                        <a:t> Signature Series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Wood-Fire Roasted Coffee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Nyeri, Kenya.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Reno, Nevada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6102863"/>
                  </a:ext>
                </a:extLst>
              </a:tr>
              <a:tr h="174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Perci</a:t>
                      </a:r>
                      <a:r>
                        <a:rPr lang="en-US" sz="1000" u="none" strike="noStrike" dirty="0">
                          <a:effectLst/>
                        </a:rPr>
                        <a:t> Red Panama </a:t>
                      </a:r>
                      <a:r>
                        <a:rPr lang="en-US" sz="1000" u="none" strike="noStrike" dirty="0" err="1">
                          <a:effectLst/>
                        </a:rPr>
                        <a:t>Gesha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Barrington Coffee Roasting Co.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Silla Del Pando, Volcan, Panama.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Lee, Massachusetts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49807328"/>
                  </a:ext>
                </a:extLst>
              </a:tr>
              <a:tr h="174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Roastmaster’s</a:t>
                      </a:r>
                      <a:r>
                        <a:rPr lang="en-US" sz="1000" u="none" strike="noStrike" dirty="0">
                          <a:effectLst/>
                        </a:rPr>
                        <a:t> Reserve Esmeralda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Caribou Coffee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Boquete growing region, western Panama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Minneapolis, Minnesota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39807204"/>
                  </a:ext>
                </a:extLst>
              </a:tr>
              <a:tr h="174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El </a:t>
                      </a:r>
                      <a:r>
                        <a:rPr lang="en-US" sz="1000" u="none" strike="noStrike" dirty="0" err="1">
                          <a:effectLst/>
                        </a:rPr>
                        <a:t>Vergel</a:t>
                      </a:r>
                      <a:r>
                        <a:rPr lang="en-US" sz="1000" u="none" strike="noStrike" dirty="0">
                          <a:effectLst/>
                        </a:rPr>
                        <a:t> Guatemala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Terroir Coffee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Patzun</a:t>
                      </a:r>
                      <a:r>
                        <a:rPr lang="en-US" sz="1000" u="none" strike="noStrike" dirty="0">
                          <a:effectLst/>
                        </a:rPr>
                        <a:t> growing region, Guatemala.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Acton, Massachusetts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8305424"/>
                  </a:ext>
                </a:extLst>
              </a:tr>
              <a:tr h="174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Panama Ironman </a:t>
                      </a:r>
                      <a:r>
                        <a:rPr lang="en-US" sz="1000" u="none" strike="noStrike" dirty="0" err="1">
                          <a:effectLst/>
                        </a:rPr>
                        <a:t>Camilina</a:t>
                      </a:r>
                      <a:r>
                        <a:rPr lang="en-US" sz="1000" u="none" strike="noStrike" dirty="0">
                          <a:effectLst/>
                        </a:rPr>
                        <a:t> Geisha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Klatch Coffee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Boquete growing region, western Panama.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Los Angeles, California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3537990"/>
                  </a:ext>
                </a:extLst>
              </a:tr>
              <a:tr h="174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Panama La Esmeralda Geisha Bosque Natural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Temple Coffee and Tea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Boquete growing region, western Panama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Sacramento, California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73873290"/>
                  </a:ext>
                </a:extLst>
              </a:tr>
              <a:tr h="174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Finca</a:t>
                      </a:r>
                      <a:r>
                        <a:rPr lang="en-US" sz="1000" u="none" strike="noStrike" dirty="0">
                          <a:effectLst/>
                        </a:rPr>
                        <a:t> La </a:t>
                      </a:r>
                      <a:r>
                        <a:rPr lang="en-US" sz="1000" u="none" strike="noStrike" dirty="0" err="1">
                          <a:effectLst/>
                        </a:rPr>
                        <a:t>Mula</a:t>
                      </a:r>
                      <a:r>
                        <a:rPr lang="en-US" sz="1000" u="none" strike="noStrike" dirty="0">
                          <a:effectLst/>
                        </a:rPr>
                        <a:t> Panama Geisha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JBC Coffee Roasters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Chiriqui</a:t>
                      </a:r>
                      <a:r>
                        <a:rPr lang="en-US" sz="1000" u="none" strike="noStrike" dirty="0">
                          <a:effectLst/>
                        </a:rPr>
                        <a:t>, western Panama.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Madison, Wisconsin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91816111"/>
                  </a:ext>
                </a:extLst>
              </a:tr>
              <a:tr h="174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Kenya </a:t>
                      </a:r>
                      <a:r>
                        <a:rPr lang="en-US" sz="1000" u="none" strike="noStrike" dirty="0" err="1">
                          <a:effectLst/>
                        </a:rPr>
                        <a:t>Guama</a:t>
                      </a:r>
                      <a:r>
                        <a:rPr lang="en-US" sz="1000" u="none" strike="noStrike" dirty="0">
                          <a:effectLst/>
                        </a:rPr>
                        <a:t> </a:t>
                      </a:r>
                      <a:r>
                        <a:rPr lang="en-US" sz="1000" u="none" strike="noStrike" dirty="0" err="1">
                          <a:effectLst/>
                        </a:rPr>
                        <a:t>Peaberry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Bird Rock Coffee Roasters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South-central Kenya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San Diego, California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17425812"/>
                  </a:ext>
                </a:extLst>
              </a:tr>
              <a:tr h="174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Ninety Plus </a:t>
                      </a:r>
                      <a:r>
                        <a:rPr lang="en-US" sz="1000" u="none" strike="noStrike" dirty="0" err="1">
                          <a:effectLst/>
                        </a:rPr>
                        <a:t>Gesha</a:t>
                      </a:r>
                      <a:r>
                        <a:rPr lang="en-US" sz="1000" u="none" strike="noStrike" dirty="0">
                          <a:effectLst/>
                        </a:rPr>
                        <a:t> Estates Limited Batch #227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JBC Coffee Roasters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Chiriqui</a:t>
                      </a:r>
                      <a:r>
                        <a:rPr lang="en-US" sz="1000" u="none" strike="noStrike" dirty="0">
                          <a:effectLst/>
                        </a:rPr>
                        <a:t> Province, far western Panama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Madison, Wisconsin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45299727"/>
                  </a:ext>
                </a:extLst>
              </a:tr>
              <a:tr h="1745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Yemen Port of </a:t>
                      </a:r>
                      <a:r>
                        <a:rPr lang="en-US" sz="1000" u="none" strike="noStrike" dirty="0" err="1">
                          <a:effectLst/>
                        </a:rPr>
                        <a:t>Mokha</a:t>
                      </a:r>
                      <a:r>
                        <a:rPr lang="en-US" sz="1000" u="none" strike="noStrike" dirty="0">
                          <a:effectLst/>
                        </a:rPr>
                        <a:t> </a:t>
                      </a:r>
                      <a:r>
                        <a:rPr lang="en-US" sz="1000" u="none" strike="noStrike" dirty="0" err="1">
                          <a:effectLst/>
                        </a:rPr>
                        <a:t>Hayma</a:t>
                      </a:r>
                      <a:r>
                        <a:rPr lang="en-US" sz="1000" u="none" strike="noStrike" dirty="0">
                          <a:effectLst/>
                        </a:rPr>
                        <a:t> </a:t>
                      </a:r>
                      <a:r>
                        <a:rPr lang="en-US" sz="1000" u="none" strike="noStrike" dirty="0" err="1">
                          <a:effectLst/>
                        </a:rPr>
                        <a:t>Microlot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Dragonfly Coffee Roasters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Hayma</a:t>
                      </a:r>
                      <a:r>
                        <a:rPr lang="en-US" sz="1000" u="none" strike="noStrike" dirty="0">
                          <a:effectLst/>
                        </a:rPr>
                        <a:t>, north-central Yemen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Boulder, Colorado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181" marR="8181" marT="81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5211362"/>
                  </a:ext>
                </a:extLst>
              </a:tr>
            </a:tbl>
          </a:graphicData>
        </a:graphic>
      </p:graphicFrame>
      <p:grpSp>
        <p:nvGrpSpPr>
          <p:cNvPr id="64" name="Graphic 3">
            <a:extLst>
              <a:ext uri="{FF2B5EF4-FFF2-40B4-BE49-F238E27FC236}">
                <a16:creationId xmlns:a16="http://schemas.microsoft.com/office/drawing/2014/main" id="{CEDBEC1D-7032-F647-93B0-627499D6B6BF}"/>
              </a:ext>
            </a:extLst>
          </p:cNvPr>
          <p:cNvGrpSpPr/>
          <p:nvPr/>
        </p:nvGrpSpPr>
        <p:grpSpPr>
          <a:xfrm>
            <a:off x="731975" y="5775798"/>
            <a:ext cx="896463" cy="769441"/>
            <a:chOff x="564614" y="1241658"/>
            <a:chExt cx="1797856" cy="1852863"/>
          </a:xfrm>
        </p:grpSpPr>
        <p:sp>
          <p:nvSpPr>
            <p:cNvPr id="65" name="Freeform: Shape 56">
              <a:extLst>
                <a:ext uri="{FF2B5EF4-FFF2-40B4-BE49-F238E27FC236}">
                  <a16:creationId xmlns:a16="http://schemas.microsoft.com/office/drawing/2014/main" id="{47F5E465-3B05-A04D-9B91-D628169B2133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57">
              <a:extLst>
                <a:ext uri="{FF2B5EF4-FFF2-40B4-BE49-F238E27FC236}">
                  <a16:creationId xmlns:a16="http://schemas.microsoft.com/office/drawing/2014/main" id="{BB06CC6C-5129-CA48-ABB6-8B2CDEE266BF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58">
              <a:extLst>
                <a:ext uri="{FF2B5EF4-FFF2-40B4-BE49-F238E27FC236}">
                  <a16:creationId xmlns:a16="http://schemas.microsoft.com/office/drawing/2014/main" id="{27F2B72B-A53A-964D-9D75-2A4B8F21226C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59">
              <a:extLst>
                <a:ext uri="{FF2B5EF4-FFF2-40B4-BE49-F238E27FC236}">
                  <a16:creationId xmlns:a16="http://schemas.microsoft.com/office/drawing/2014/main" id="{3F9491B5-C876-7C41-B675-A937DF6E7DDC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0">
              <a:extLst>
                <a:ext uri="{FF2B5EF4-FFF2-40B4-BE49-F238E27FC236}">
                  <a16:creationId xmlns:a16="http://schemas.microsoft.com/office/drawing/2014/main" id="{C703C201-9BAD-654C-A97F-2D6EB80F6165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1">
              <a:extLst>
                <a:ext uri="{FF2B5EF4-FFF2-40B4-BE49-F238E27FC236}">
                  <a16:creationId xmlns:a16="http://schemas.microsoft.com/office/drawing/2014/main" id="{0FD57890-DB39-EB40-A379-4A81D13B1122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150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A386A7-5088-4F07-837E-FA4EC743D97B}"/>
              </a:ext>
            </a:extLst>
          </p:cNvPr>
          <p:cNvSpPr txBox="1"/>
          <p:nvPr/>
        </p:nvSpPr>
        <p:spPr>
          <a:xfrm>
            <a:off x="310339" y="173942"/>
            <a:ext cx="1030789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Scrapy: coffeereview.com</a:t>
            </a:r>
            <a:endParaRPr lang="ko-KR" altLang="en-US" sz="44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9E227-B7F9-4740-90A9-7E00B3366D75}"/>
              </a:ext>
            </a:extLst>
          </p:cNvPr>
          <p:cNvSpPr txBox="1"/>
          <p:nvPr/>
        </p:nvSpPr>
        <p:spPr>
          <a:xfrm>
            <a:off x="319062" y="6572490"/>
            <a:ext cx="3935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Source: coffeereview.com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0E560-821E-4FE1-85A3-BC7A9698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9" y="1107393"/>
            <a:ext cx="4694452" cy="52154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42FF5-2579-45D2-860B-23CB58934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358" y="1107394"/>
            <a:ext cx="4402854" cy="52154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72136C-5FB8-405B-A124-A7D50C40E47D}"/>
              </a:ext>
            </a:extLst>
          </p:cNvPr>
          <p:cNvCxnSpPr>
            <a:cxnSpLocks/>
          </p:cNvCxnSpPr>
          <p:nvPr/>
        </p:nvCxnSpPr>
        <p:spPr>
          <a:xfrm flipV="1">
            <a:off x="1908313" y="4631635"/>
            <a:ext cx="4522447" cy="6858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F1378E1-C597-7C45-B655-0E352BBD52D2}"/>
              </a:ext>
            </a:extLst>
          </p:cNvPr>
          <p:cNvSpPr/>
          <p:nvPr/>
        </p:nvSpPr>
        <p:spPr>
          <a:xfrm>
            <a:off x="6590731" y="4035287"/>
            <a:ext cx="4694452" cy="11728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14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5">
            <a:extLst>
              <a:ext uri="{FF2B5EF4-FFF2-40B4-BE49-F238E27FC236}">
                <a16:creationId xmlns:a16="http://schemas.microsoft.com/office/drawing/2014/main" id="{C06D66B8-0099-4DE5-BD63-3C729110240B}"/>
              </a:ext>
            </a:extLst>
          </p:cNvPr>
          <p:cNvSpPr/>
          <p:nvPr/>
        </p:nvSpPr>
        <p:spPr>
          <a:xfrm>
            <a:off x="1342683" y="2117772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2EC401A-FF96-4AA8-A93C-EC4D69AE8F16}"/>
              </a:ext>
            </a:extLst>
          </p:cNvPr>
          <p:cNvSpPr/>
          <p:nvPr/>
        </p:nvSpPr>
        <p:spPr>
          <a:xfrm rot="18900000">
            <a:off x="990155" y="2284476"/>
            <a:ext cx="752036" cy="752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18648-8991-4BCB-AF58-518DCDCF6181}"/>
              </a:ext>
            </a:extLst>
          </p:cNvPr>
          <p:cNvSpPr txBox="1"/>
          <p:nvPr/>
        </p:nvSpPr>
        <p:spPr>
          <a:xfrm>
            <a:off x="998909" y="2362599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6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5F4D04EE-6F2C-4666-B2CA-E9881F12E22E}"/>
              </a:ext>
            </a:extLst>
          </p:cNvPr>
          <p:cNvSpPr/>
          <p:nvPr/>
        </p:nvSpPr>
        <p:spPr>
          <a:xfrm>
            <a:off x="3424184" y="3714524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6F60814D-839A-414C-93BF-EF3D40D69084}"/>
              </a:ext>
            </a:extLst>
          </p:cNvPr>
          <p:cNvSpPr/>
          <p:nvPr/>
        </p:nvSpPr>
        <p:spPr>
          <a:xfrm rot="18900000">
            <a:off x="3071656" y="3881228"/>
            <a:ext cx="752036" cy="752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38AF8E-51C2-4C13-B6BC-A8B1A0715FF1}"/>
              </a:ext>
            </a:extLst>
          </p:cNvPr>
          <p:cNvSpPr txBox="1"/>
          <p:nvPr/>
        </p:nvSpPr>
        <p:spPr>
          <a:xfrm>
            <a:off x="3080410" y="3959351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31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9" name="Rounded Rectangle 13">
            <a:extLst>
              <a:ext uri="{FF2B5EF4-FFF2-40B4-BE49-F238E27FC236}">
                <a16:creationId xmlns:a16="http://schemas.microsoft.com/office/drawing/2014/main" id="{E9594D5C-BBEB-49ED-BD72-5FE8B108226E}"/>
              </a:ext>
            </a:extLst>
          </p:cNvPr>
          <p:cNvSpPr/>
          <p:nvPr/>
        </p:nvSpPr>
        <p:spPr>
          <a:xfrm>
            <a:off x="5162785" y="2117772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E481254F-7DE8-4CC8-A504-E8A448C39E65}"/>
              </a:ext>
            </a:extLst>
          </p:cNvPr>
          <p:cNvSpPr/>
          <p:nvPr/>
        </p:nvSpPr>
        <p:spPr>
          <a:xfrm rot="18900000">
            <a:off x="4810257" y="2284476"/>
            <a:ext cx="752036" cy="75203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5C138-9DF8-4A0E-8E3E-CAF21A227E8F}"/>
              </a:ext>
            </a:extLst>
          </p:cNvPr>
          <p:cNvSpPr txBox="1"/>
          <p:nvPr/>
        </p:nvSpPr>
        <p:spPr>
          <a:xfrm>
            <a:off x="4718633" y="2382476"/>
            <a:ext cx="91441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828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6738F69E-F7F3-4270-8D17-E039C11BAB3E}"/>
              </a:ext>
            </a:extLst>
          </p:cNvPr>
          <p:cNvSpPr/>
          <p:nvPr/>
        </p:nvSpPr>
        <p:spPr>
          <a:xfrm>
            <a:off x="7244286" y="3714524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DBB1647B-DCC3-41F2-B835-6B1EE4A418F2}"/>
              </a:ext>
            </a:extLst>
          </p:cNvPr>
          <p:cNvSpPr/>
          <p:nvPr/>
        </p:nvSpPr>
        <p:spPr>
          <a:xfrm rot="18900000">
            <a:off x="6891758" y="3881228"/>
            <a:ext cx="752036" cy="752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CF574A-3394-4290-BDC1-C0E4E8AE0C6E}"/>
              </a:ext>
            </a:extLst>
          </p:cNvPr>
          <p:cNvSpPr txBox="1"/>
          <p:nvPr/>
        </p:nvSpPr>
        <p:spPr>
          <a:xfrm>
            <a:off x="6900512" y="3959351"/>
            <a:ext cx="734529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98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5" name="Rounded Rectangle 21">
            <a:extLst>
              <a:ext uri="{FF2B5EF4-FFF2-40B4-BE49-F238E27FC236}">
                <a16:creationId xmlns:a16="http://schemas.microsoft.com/office/drawing/2014/main" id="{5D2ED79D-FC5B-4379-8B67-7C97A240E578}"/>
              </a:ext>
            </a:extLst>
          </p:cNvPr>
          <p:cNvSpPr/>
          <p:nvPr/>
        </p:nvSpPr>
        <p:spPr>
          <a:xfrm>
            <a:off x="8982888" y="2117772"/>
            <a:ext cx="1993626" cy="199362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EEE5C1B8-EC05-40F4-859B-AEEE3C1F21FB}"/>
              </a:ext>
            </a:extLst>
          </p:cNvPr>
          <p:cNvSpPr/>
          <p:nvPr/>
        </p:nvSpPr>
        <p:spPr>
          <a:xfrm rot="18900000">
            <a:off x="8630360" y="2284476"/>
            <a:ext cx="752036" cy="752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191790-C48C-4059-A0F0-B24D4652AFCB}"/>
              </a:ext>
            </a:extLst>
          </p:cNvPr>
          <p:cNvSpPr txBox="1"/>
          <p:nvPr/>
        </p:nvSpPr>
        <p:spPr>
          <a:xfrm>
            <a:off x="8286164" y="2372537"/>
            <a:ext cx="1385650" cy="562630"/>
          </a:xfrm>
          <a:prstGeom prst="ellipse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Calibri" pitchFamily="34" charset="0"/>
              </a:rPr>
              <a:t>$217</a:t>
            </a:r>
            <a:endParaRPr lang="ko-KR" altLang="en-US" sz="20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4B7880-75E9-469B-9A2D-A1865606B306}"/>
              </a:ext>
            </a:extLst>
          </p:cNvPr>
          <p:cNvSpPr txBox="1"/>
          <p:nvPr/>
        </p:nvSpPr>
        <p:spPr>
          <a:xfrm>
            <a:off x="1595214" y="3122120"/>
            <a:ext cx="1494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Roast types across 3,614 coffee products 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D811F8-2BE3-466F-9B0A-FF3C49B866CA}"/>
              </a:ext>
            </a:extLst>
          </p:cNvPr>
          <p:cNvSpPr txBox="1"/>
          <p:nvPr/>
        </p:nvSpPr>
        <p:spPr>
          <a:xfrm>
            <a:off x="5452267" y="3166724"/>
            <a:ext cx="1494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Roasters with ~485 of them in the US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68975A-DC23-428C-BF60-487E0BBF43A8}"/>
              </a:ext>
            </a:extLst>
          </p:cNvPr>
          <p:cNvSpPr txBox="1"/>
          <p:nvPr/>
        </p:nvSpPr>
        <p:spPr>
          <a:xfrm>
            <a:off x="9256551" y="3000821"/>
            <a:ext cx="1494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Cost of 12 oz of ground coffee beans by Dragonfly from 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11F6F3-0832-4F6E-ADBA-19841CC1955F}"/>
              </a:ext>
            </a:extLst>
          </p:cNvPr>
          <p:cNvSpPr txBox="1"/>
          <p:nvPr/>
        </p:nvSpPr>
        <p:spPr>
          <a:xfrm>
            <a:off x="3695368" y="4664945"/>
            <a:ext cx="158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Countries representing </a:t>
            </a:r>
            <a:r>
              <a:rPr lang="en-US" altLang="ko-KR"/>
              <a:t>111 regions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D471FF-1C75-4343-BA4E-983E4AF9E4F9}"/>
              </a:ext>
            </a:extLst>
          </p:cNvPr>
          <p:cNvSpPr txBox="1"/>
          <p:nvPr/>
        </p:nvSpPr>
        <p:spPr>
          <a:xfrm>
            <a:off x="7508607" y="4655693"/>
            <a:ext cx="1494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Highest review score of all coffees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BE87704-7A6F-4917-A55E-FFFB0B142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841" y="2546851"/>
            <a:ext cx="554134" cy="451351"/>
          </a:xfrm>
          <a:prstGeom prst="rect">
            <a:avLst/>
          </a:prstGeom>
        </p:spPr>
      </p:pic>
      <p:sp>
        <p:nvSpPr>
          <p:cNvPr id="29" name="Teardrop 6">
            <a:extLst>
              <a:ext uri="{FF2B5EF4-FFF2-40B4-BE49-F238E27FC236}">
                <a16:creationId xmlns:a16="http://schemas.microsoft.com/office/drawing/2014/main" id="{73D49863-A5DE-4AEE-8029-153071C2BCB5}"/>
              </a:ext>
            </a:extLst>
          </p:cNvPr>
          <p:cNvSpPr/>
          <p:nvPr/>
        </p:nvSpPr>
        <p:spPr>
          <a:xfrm rot="8100000">
            <a:off x="4292592" y="4182015"/>
            <a:ext cx="327519" cy="308491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0" name="Graphic 91">
            <a:extLst>
              <a:ext uri="{FF2B5EF4-FFF2-40B4-BE49-F238E27FC236}">
                <a16:creationId xmlns:a16="http://schemas.microsoft.com/office/drawing/2014/main" id="{A4845363-5900-41EB-90B1-4AA706956390}"/>
              </a:ext>
            </a:extLst>
          </p:cNvPr>
          <p:cNvGrpSpPr/>
          <p:nvPr/>
        </p:nvGrpSpPr>
        <p:grpSpPr>
          <a:xfrm>
            <a:off x="5957318" y="2420663"/>
            <a:ext cx="602102" cy="701457"/>
            <a:chOff x="3754787" y="-1068"/>
            <a:chExt cx="4675653" cy="6855489"/>
          </a:xfrm>
          <a:solidFill>
            <a:schemeClr val="tx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0B5E65D-A292-417E-A42D-A690FFA4997A}"/>
                </a:ext>
              </a:extLst>
            </p:cNvPr>
            <p:cNvSpPr/>
            <p:nvPr/>
          </p:nvSpPr>
          <p:spPr>
            <a:xfrm>
              <a:off x="3770150" y="-1068"/>
              <a:ext cx="4660290" cy="2870624"/>
            </a:xfrm>
            <a:custGeom>
              <a:avLst/>
              <a:gdLst>
                <a:gd name="connsiteX0" fmla="*/ 4666733 w 4660290"/>
                <a:gd name="connsiteY0" fmla="*/ 959613 h 2870624"/>
                <a:gd name="connsiteX1" fmla="*/ 4591567 w 4660290"/>
                <a:gd name="connsiteY1" fmla="*/ 1021178 h 2870624"/>
                <a:gd name="connsiteX2" fmla="*/ 4551479 w 4660290"/>
                <a:gd name="connsiteY2" fmla="*/ 1023326 h 2870624"/>
                <a:gd name="connsiteX3" fmla="*/ 2154758 w 4660290"/>
                <a:gd name="connsiteY3" fmla="*/ 1023326 h 2870624"/>
                <a:gd name="connsiteX4" fmla="*/ 2118249 w 4660290"/>
                <a:gd name="connsiteY4" fmla="*/ 1023326 h 2870624"/>
                <a:gd name="connsiteX5" fmla="*/ 2118249 w 4660290"/>
                <a:gd name="connsiteY5" fmla="*/ 1291775 h 2870624"/>
                <a:gd name="connsiteX6" fmla="*/ 4009568 w 4660290"/>
                <a:gd name="connsiteY6" fmla="*/ 1291775 h 2870624"/>
                <a:gd name="connsiteX7" fmla="*/ 3995966 w 4660290"/>
                <a:gd name="connsiteY7" fmla="*/ 1459288 h 2870624"/>
                <a:gd name="connsiteX8" fmla="*/ 3708188 w 4660290"/>
                <a:gd name="connsiteY8" fmla="*/ 2124328 h 2870624"/>
                <a:gd name="connsiteX9" fmla="*/ 2897111 w 4660290"/>
                <a:gd name="connsiteY9" fmla="*/ 2710623 h 2870624"/>
                <a:gd name="connsiteX10" fmla="*/ 2272160 w 4660290"/>
                <a:gd name="connsiteY10" fmla="*/ 2860955 h 2870624"/>
                <a:gd name="connsiteX11" fmla="*/ 1935703 w 4660290"/>
                <a:gd name="connsiteY11" fmla="*/ 2875272 h 2870624"/>
                <a:gd name="connsiteX12" fmla="*/ 834700 w 4660290"/>
                <a:gd name="connsiteY12" fmla="*/ 2577471 h 2870624"/>
                <a:gd name="connsiteX13" fmla="*/ 182546 w 4660290"/>
                <a:gd name="connsiteY13" fmla="*/ 1947509 h 2870624"/>
                <a:gd name="connsiteX14" fmla="*/ 17181 w 4660290"/>
                <a:gd name="connsiteY14" fmla="*/ 1472174 h 2870624"/>
                <a:gd name="connsiteX15" fmla="*/ 0 w 4660290"/>
                <a:gd name="connsiteY15" fmla="*/ 1293207 h 2870624"/>
                <a:gd name="connsiteX16" fmla="*/ 1891319 w 4660290"/>
                <a:gd name="connsiteY16" fmla="*/ 1293207 h 2870624"/>
                <a:gd name="connsiteX17" fmla="*/ 1892751 w 4660290"/>
                <a:gd name="connsiteY17" fmla="*/ 1269584 h 2870624"/>
                <a:gd name="connsiteX18" fmla="*/ 1892751 w 4660290"/>
                <a:gd name="connsiteY18" fmla="*/ 763466 h 2870624"/>
                <a:gd name="connsiteX19" fmla="*/ 1876286 w 4660290"/>
                <a:gd name="connsiteY19" fmla="*/ 730536 h 2870624"/>
                <a:gd name="connsiteX20" fmla="*/ 1805415 w 4660290"/>
                <a:gd name="connsiteY20" fmla="*/ 477119 h 2870624"/>
                <a:gd name="connsiteX21" fmla="*/ 2027334 w 4660290"/>
                <a:gd name="connsiteY21" fmla="*/ 343252 h 2870624"/>
                <a:gd name="connsiteX22" fmla="*/ 2217038 w 4660290"/>
                <a:gd name="connsiteY22" fmla="*/ 522935 h 2870624"/>
                <a:gd name="connsiteX23" fmla="*/ 2146883 w 4660290"/>
                <a:gd name="connsiteY23" fmla="*/ 717651 h 2870624"/>
                <a:gd name="connsiteX24" fmla="*/ 2118249 w 4660290"/>
                <a:gd name="connsiteY24" fmla="*/ 796396 h 2870624"/>
                <a:gd name="connsiteX25" fmla="*/ 4237929 w 4660290"/>
                <a:gd name="connsiteY25" fmla="*/ 796396 h 2870624"/>
                <a:gd name="connsiteX26" fmla="*/ 4225760 w 4660290"/>
                <a:gd name="connsiteY26" fmla="*/ 689016 h 2870624"/>
                <a:gd name="connsiteX27" fmla="*/ 4194977 w 4660290"/>
                <a:gd name="connsiteY27" fmla="*/ 383341 h 2870624"/>
                <a:gd name="connsiteX28" fmla="*/ 4184955 w 4660290"/>
                <a:gd name="connsiteY28" fmla="*/ 150684 h 2870624"/>
                <a:gd name="connsiteX29" fmla="*/ 4194977 w 4660290"/>
                <a:gd name="connsiteY29" fmla="*/ 60485 h 2870624"/>
                <a:gd name="connsiteX30" fmla="*/ 4240077 w 4660290"/>
                <a:gd name="connsiteY30" fmla="*/ 15386 h 2870624"/>
                <a:gd name="connsiteX31" fmla="*/ 4503516 w 4660290"/>
                <a:gd name="connsiteY31" fmla="*/ 3216 h 2870624"/>
                <a:gd name="connsiteX32" fmla="*/ 4585840 w 4660290"/>
                <a:gd name="connsiteY32" fmla="*/ 11806 h 2870624"/>
                <a:gd name="connsiteX33" fmla="*/ 4653848 w 4660290"/>
                <a:gd name="connsiteY33" fmla="*/ 83393 h 2870624"/>
                <a:gd name="connsiteX34" fmla="*/ 4651700 w 4660290"/>
                <a:gd name="connsiteY34" fmla="*/ 371887 h 2870624"/>
                <a:gd name="connsiteX35" fmla="*/ 4617338 w 4660290"/>
                <a:gd name="connsiteY35" fmla="*/ 711924 h 2870624"/>
                <a:gd name="connsiteX36" fmla="*/ 4605884 w 4660290"/>
                <a:gd name="connsiteY36" fmla="*/ 802839 h 2870624"/>
                <a:gd name="connsiteX37" fmla="*/ 4665301 w 4660290"/>
                <a:gd name="connsiteY37" fmla="*/ 862256 h 2870624"/>
                <a:gd name="connsiteX38" fmla="*/ 4666733 w 4660290"/>
                <a:gd name="connsiteY38" fmla="*/ 959613 h 28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660290" h="2870624">
                  <a:moveTo>
                    <a:pt x="4666733" y="959613"/>
                  </a:moveTo>
                  <a:cubicBezTo>
                    <a:pt x="4663154" y="1006861"/>
                    <a:pt x="4634519" y="1021894"/>
                    <a:pt x="4591567" y="1021178"/>
                  </a:cubicBezTo>
                  <a:cubicBezTo>
                    <a:pt x="4577965" y="1021178"/>
                    <a:pt x="4565080" y="1023326"/>
                    <a:pt x="4551479" y="1023326"/>
                  </a:cubicBezTo>
                  <a:cubicBezTo>
                    <a:pt x="3752572" y="1023326"/>
                    <a:pt x="2953665" y="1023326"/>
                    <a:pt x="2154758" y="1023326"/>
                  </a:cubicBezTo>
                  <a:cubicBezTo>
                    <a:pt x="2143304" y="1023326"/>
                    <a:pt x="2131850" y="1023326"/>
                    <a:pt x="2118249" y="1023326"/>
                  </a:cubicBezTo>
                  <a:cubicBezTo>
                    <a:pt x="2118249" y="1112809"/>
                    <a:pt x="2118249" y="1200860"/>
                    <a:pt x="2118249" y="1291775"/>
                  </a:cubicBezTo>
                  <a:cubicBezTo>
                    <a:pt x="2746779" y="1291775"/>
                    <a:pt x="3375310" y="1291775"/>
                    <a:pt x="4009568" y="1291775"/>
                  </a:cubicBezTo>
                  <a:cubicBezTo>
                    <a:pt x="4005272" y="1349761"/>
                    <a:pt x="4003841" y="1404882"/>
                    <a:pt x="3995966" y="1459288"/>
                  </a:cubicBezTo>
                  <a:cubicBezTo>
                    <a:pt x="3961605" y="1706978"/>
                    <a:pt x="3862815" y="1928181"/>
                    <a:pt x="3708188" y="2124328"/>
                  </a:cubicBezTo>
                  <a:cubicBezTo>
                    <a:pt x="3493428" y="2396357"/>
                    <a:pt x="3216388" y="2583914"/>
                    <a:pt x="2897111" y="2710623"/>
                  </a:cubicBezTo>
                  <a:cubicBezTo>
                    <a:pt x="2695953" y="2790084"/>
                    <a:pt x="2487636" y="2842342"/>
                    <a:pt x="2272160" y="2860955"/>
                  </a:cubicBezTo>
                  <a:cubicBezTo>
                    <a:pt x="2160485" y="2870261"/>
                    <a:pt x="2047378" y="2878135"/>
                    <a:pt x="1935703" y="2875272"/>
                  </a:cubicBezTo>
                  <a:cubicBezTo>
                    <a:pt x="1545556" y="2863818"/>
                    <a:pt x="1175453" y="2772187"/>
                    <a:pt x="834700" y="2577471"/>
                  </a:cubicBezTo>
                  <a:cubicBezTo>
                    <a:pt x="564819" y="2422844"/>
                    <a:pt x="340037" y="2219538"/>
                    <a:pt x="182546" y="1947509"/>
                  </a:cubicBezTo>
                  <a:cubicBezTo>
                    <a:pt x="97358" y="1800041"/>
                    <a:pt x="39373" y="1641834"/>
                    <a:pt x="17181" y="1472174"/>
                  </a:cubicBezTo>
                  <a:cubicBezTo>
                    <a:pt x="9306" y="1414189"/>
                    <a:pt x="5727" y="1355488"/>
                    <a:pt x="0" y="1293207"/>
                  </a:cubicBezTo>
                  <a:cubicBezTo>
                    <a:pt x="632110" y="1293207"/>
                    <a:pt x="1261357" y="1293207"/>
                    <a:pt x="1891319" y="1293207"/>
                  </a:cubicBezTo>
                  <a:cubicBezTo>
                    <a:pt x="1892035" y="1283185"/>
                    <a:pt x="1892751" y="1276742"/>
                    <a:pt x="1892751" y="1269584"/>
                  </a:cubicBezTo>
                  <a:cubicBezTo>
                    <a:pt x="1892751" y="1100639"/>
                    <a:pt x="1892751" y="932411"/>
                    <a:pt x="1892751" y="763466"/>
                  </a:cubicBezTo>
                  <a:cubicBezTo>
                    <a:pt x="1892751" y="749149"/>
                    <a:pt x="1889171" y="739842"/>
                    <a:pt x="1876286" y="730536"/>
                  </a:cubicBezTo>
                  <a:cubicBezTo>
                    <a:pt x="1797540" y="672551"/>
                    <a:pt x="1768906" y="569466"/>
                    <a:pt x="1805415" y="477119"/>
                  </a:cubicBezTo>
                  <a:cubicBezTo>
                    <a:pt x="1840493" y="388352"/>
                    <a:pt x="1930692" y="334662"/>
                    <a:pt x="2027334" y="343252"/>
                  </a:cubicBezTo>
                  <a:cubicBezTo>
                    <a:pt x="2121112" y="351843"/>
                    <a:pt x="2202721" y="427009"/>
                    <a:pt x="2217038" y="522935"/>
                  </a:cubicBezTo>
                  <a:cubicBezTo>
                    <a:pt x="2228492" y="599533"/>
                    <a:pt x="2207732" y="668256"/>
                    <a:pt x="2146883" y="717651"/>
                  </a:cubicBezTo>
                  <a:cubicBezTo>
                    <a:pt x="2118249" y="740558"/>
                    <a:pt x="2112522" y="763466"/>
                    <a:pt x="2118249" y="796396"/>
                  </a:cubicBezTo>
                  <a:cubicBezTo>
                    <a:pt x="2823377" y="796396"/>
                    <a:pt x="3529221" y="796396"/>
                    <a:pt x="4237929" y="796396"/>
                  </a:cubicBezTo>
                  <a:cubicBezTo>
                    <a:pt x="4233634" y="760603"/>
                    <a:pt x="4229339" y="724809"/>
                    <a:pt x="4225760" y="689016"/>
                  </a:cubicBezTo>
                  <a:cubicBezTo>
                    <a:pt x="4215022" y="587363"/>
                    <a:pt x="4203567" y="485710"/>
                    <a:pt x="4194977" y="383341"/>
                  </a:cubicBezTo>
                  <a:cubicBezTo>
                    <a:pt x="4188534" y="306027"/>
                    <a:pt x="4186387" y="228714"/>
                    <a:pt x="4184955" y="150684"/>
                  </a:cubicBezTo>
                  <a:cubicBezTo>
                    <a:pt x="4184239" y="120618"/>
                    <a:pt x="4190682" y="90552"/>
                    <a:pt x="4194977" y="60485"/>
                  </a:cubicBezTo>
                  <a:cubicBezTo>
                    <a:pt x="4198556" y="33998"/>
                    <a:pt x="4214305" y="20397"/>
                    <a:pt x="4240077" y="15386"/>
                  </a:cubicBezTo>
                  <a:cubicBezTo>
                    <a:pt x="4327412" y="-1795"/>
                    <a:pt x="4415464" y="-2511"/>
                    <a:pt x="4503516" y="3216"/>
                  </a:cubicBezTo>
                  <a:cubicBezTo>
                    <a:pt x="4530718" y="4648"/>
                    <a:pt x="4558637" y="7511"/>
                    <a:pt x="4585840" y="11806"/>
                  </a:cubicBezTo>
                  <a:cubicBezTo>
                    <a:pt x="4638098" y="20397"/>
                    <a:pt x="4652416" y="31135"/>
                    <a:pt x="4653848" y="83393"/>
                  </a:cubicBezTo>
                  <a:cubicBezTo>
                    <a:pt x="4655995" y="179319"/>
                    <a:pt x="4657427" y="275961"/>
                    <a:pt x="4651700" y="371887"/>
                  </a:cubicBezTo>
                  <a:cubicBezTo>
                    <a:pt x="4644541" y="485710"/>
                    <a:pt x="4629508" y="598817"/>
                    <a:pt x="4617338" y="711924"/>
                  </a:cubicBezTo>
                  <a:cubicBezTo>
                    <a:pt x="4614475" y="740558"/>
                    <a:pt x="4610179" y="769909"/>
                    <a:pt x="4605884" y="802839"/>
                  </a:cubicBezTo>
                  <a:cubicBezTo>
                    <a:pt x="4653848" y="796396"/>
                    <a:pt x="4658143" y="830757"/>
                    <a:pt x="4665301" y="862256"/>
                  </a:cubicBezTo>
                  <a:cubicBezTo>
                    <a:pt x="4666733" y="895185"/>
                    <a:pt x="4666733" y="927399"/>
                    <a:pt x="4666733" y="959613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14D6936-57F8-4D93-B7F8-BD1F6E6B8E88}"/>
                </a:ext>
              </a:extLst>
            </p:cNvPr>
            <p:cNvSpPr/>
            <p:nvPr/>
          </p:nvSpPr>
          <p:spPr>
            <a:xfrm>
              <a:off x="3755425" y="6439218"/>
              <a:ext cx="4037486" cy="415203"/>
            </a:xfrm>
            <a:custGeom>
              <a:avLst/>
              <a:gdLst>
                <a:gd name="connsiteX0" fmla="*/ 144297 w 4037486"/>
                <a:gd name="connsiteY0" fmla="*/ 416634 h 415202"/>
                <a:gd name="connsiteX1" fmla="*/ 24031 w 4037486"/>
                <a:gd name="connsiteY1" fmla="*/ 331446 h 415202"/>
                <a:gd name="connsiteX2" fmla="*/ 3987 w 4037486"/>
                <a:gd name="connsiteY2" fmla="*/ 274177 h 415202"/>
                <a:gd name="connsiteX3" fmla="*/ 1839 w 4037486"/>
                <a:gd name="connsiteY3" fmla="*/ 153911 h 415202"/>
                <a:gd name="connsiteX4" fmla="*/ 179374 w 4037486"/>
                <a:gd name="connsiteY4" fmla="*/ 0 h 415202"/>
                <a:gd name="connsiteX5" fmla="*/ 195123 w 4037486"/>
                <a:gd name="connsiteY5" fmla="*/ 0 h 415202"/>
                <a:gd name="connsiteX6" fmla="*/ 3844610 w 4037486"/>
                <a:gd name="connsiteY6" fmla="*/ 0 h 415202"/>
                <a:gd name="connsiteX7" fmla="*/ 4020713 w 4037486"/>
                <a:gd name="connsiteY7" fmla="*/ 95926 h 415202"/>
                <a:gd name="connsiteX8" fmla="*/ 4037178 w 4037486"/>
                <a:gd name="connsiteY8" fmla="*/ 151764 h 415202"/>
                <a:gd name="connsiteX9" fmla="*/ 4037178 w 4037486"/>
                <a:gd name="connsiteY9" fmla="*/ 264155 h 415202"/>
                <a:gd name="connsiteX10" fmla="*/ 3923355 w 4037486"/>
                <a:gd name="connsiteY10" fmla="*/ 405896 h 415202"/>
                <a:gd name="connsiteX11" fmla="*/ 3893289 w 4037486"/>
                <a:gd name="connsiteY11" fmla="*/ 415918 h 415202"/>
                <a:gd name="connsiteX12" fmla="*/ 144297 w 4037486"/>
                <a:gd name="connsiteY12" fmla="*/ 416634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7486" h="415202">
                  <a:moveTo>
                    <a:pt x="144297" y="416634"/>
                  </a:moveTo>
                  <a:cubicBezTo>
                    <a:pt x="94186" y="402317"/>
                    <a:pt x="49087" y="380125"/>
                    <a:pt x="24031" y="331446"/>
                  </a:cubicBezTo>
                  <a:cubicBezTo>
                    <a:pt x="14725" y="313549"/>
                    <a:pt x="5419" y="293505"/>
                    <a:pt x="3987" y="274177"/>
                  </a:cubicBezTo>
                  <a:cubicBezTo>
                    <a:pt x="408" y="234088"/>
                    <a:pt x="-1740" y="194000"/>
                    <a:pt x="1839" y="153911"/>
                  </a:cubicBezTo>
                  <a:cubicBezTo>
                    <a:pt x="10430" y="61564"/>
                    <a:pt x="79869" y="2864"/>
                    <a:pt x="179374" y="0"/>
                  </a:cubicBezTo>
                  <a:cubicBezTo>
                    <a:pt x="184385" y="0"/>
                    <a:pt x="190112" y="0"/>
                    <a:pt x="195123" y="0"/>
                  </a:cubicBezTo>
                  <a:cubicBezTo>
                    <a:pt x="1411380" y="0"/>
                    <a:pt x="2628353" y="0"/>
                    <a:pt x="3844610" y="0"/>
                  </a:cubicBezTo>
                  <a:cubicBezTo>
                    <a:pt x="3921924" y="0"/>
                    <a:pt x="3984920" y="23624"/>
                    <a:pt x="4020713" y="95926"/>
                  </a:cubicBezTo>
                  <a:cubicBezTo>
                    <a:pt x="4029304" y="113107"/>
                    <a:pt x="4035746" y="132435"/>
                    <a:pt x="4037178" y="151764"/>
                  </a:cubicBezTo>
                  <a:cubicBezTo>
                    <a:pt x="4040042" y="188989"/>
                    <a:pt x="4040042" y="226930"/>
                    <a:pt x="4037178" y="264155"/>
                  </a:cubicBezTo>
                  <a:cubicBezTo>
                    <a:pt x="4032883" y="327867"/>
                    <a:pt x="3984920" y="386568"/>
                    <a:pt x="3923355" y="405896"/>
                  </a:cubicBezTo>
                  <a:cubicBezTo>
                    <a:pt x="3913333" y="408760"/>
                    <a:pt x="3903311" y="413055"/>
                    <a:pt x="3893289" y="415918"/>
                  </a:cubicBezTo>
                  <a:cubicBezTo>
                    <a:pt x="2644102" y="416634"/>
                    <a:pt x="1394200" y="416634"/>
                    <a:pt x="144297" y="416634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C50810D-B129-4AA1-903D-46FFD6138854}"/>
                </a:ext>
              </a:extLst>
            </p:cNvPr>
            <p:cNvSpPr/>
            <p:nvPr/>
          </p:nvSpPr>
          <p:spPr>
            <a:xfrm>
              <a:off x="4333539" y="3183459"/>
              <a:ext cx="2877784" cy="3164129"/>
            </a:xfrm>
            <a:custGeom>
              <a:avLst/>
              <a:gdLst>
                <a:gd name="connsiteX0" fmla="*/ 2881362 w 2877782"/>
                <a:gd name="connsiteY0" fmla="*/ 1584212 h 3164129"/>
                <a:gd name="connsiteX1" fmla="*/ 2881362 w 2877782"/>
                <a:gd name="connsiteY1" fmla="*/ 3083952 h 3164129"/>
                <a:gd name="connsiteX2" fmla="*/ 2807628 w 2877782"/>
                <a:gd name="connsiteY2" fmla="*/ 3164845 h 3164129"/>
                <a:gd name="connsiteX3" fmla="*/ 2772551 w 2877782"/>
                <a:gd name="connsiteY3" fmla="*/ 3166277 h 3164129"/>
                <a:gd name="connsiteX4" fmla="*/ 110959 w 2877782"/>
                <a:gd name="connsiteY4" fmla="*/ 3166277 h 3164129"/>
                <a:gd name="connsiteX5" fmla="*/ 78745 w 2877782"/>
                <a:gd name="connsiteY5" fmla="*/ 3165561 h 3164129"/>
                <a:gd name="connsiteX6" fmla="*/ 0 w 2877782"/>
                <a:gd name="connsiteY6" fmla="*/ 3080373 h 3164129"/>
                <a:gd name="connsiteX7" fmla="*/ 0 w 2877782"/>
                <a:gd name="connsiteY7" fmla="*/ 86620 h 3164129"/>
                <a:gd name="connsiteX8" fmla="*/ 78745 w 2877782"/>
                <a:gd name="connsiteY8" fmla="*/ 716 h 3164129"/>
                <a:gd name="connsiteX9" fmla="*/ 105232 w 2877782"/>
                <a:gd name="connsiteY9" fmla="*/ 0 h 3164129"/>
                <a:gd name="connsiteX10" fmla="*/ 2775414 w 2877782"/>
                <a:gd name="connsiteY10" fmla="*/ 0 h 3164129"/>
                <a:gd name="connsiteX11" fmla="*/ 2818366 w 2877782"/>
                <a:gd name="connsiteY11" fmla="*/ 2863 h 3164129"/>
                <a:gd name="connsiteX12" fmla="*/ 2882078 w 2877782"/>
                <a:gd name="connsiteY12" fmla="*/ 76598 h 3164129"/>
                <a:gd name="connsiteX13" fmla="*/ 2881362 w 2877782"/>
                <a:gd name="connsiteY13" fmla="*/ 1584212 h 3164129"/>
                <a:gd name="connsiteX14" fmla="*/ 1440323 w 2877782"/>
                <a:gd name="connsiteY14" fmla="*/ 2741052 h 3164129"/>
                <a:gd name="connsiteX15" fmla="*/ 2474034 w 2877782"/>
                <a:gd name="connsiteY15" fmla="*/ 2741052 h 3164129"/>
                <a:gd name="connsiteX16" fmla="*/ 2557791 w 2877782"/>
                <a:gd name="connsiteY16" fmla="*/ 2658012 h 3164129"/>
                <a:gd name="connsiteX17" fmla="*/ 2557791 w 2877782"/>
                <a:gd name="connsiteY17" fmla="*/ 1696603 h 3164129"/>
                <a:gd name="connsiteX18" fmla="*/ 2474034 w 2877782"/>
                <a:gd name="connsiteY18" fmla="*/ 1612131 h 3164129"/>
                <a:gd name="connsiteX19" fmla="*/ 406612 w 2877782"/>
                <a:gd name="connsiteY19" fmla="*/ 1612131 h 3164129"/>
                <a:gd name="connsiteX20" fmla="*/ 325003 w 2877782"/>
                <a:gd name="connsiteY20" fmla="*/ 1695172 h 3164129"/>
                <a:gd name="connsiteX21" fmla="*/ 325003 w 2877782"/>
                <a:gd name="connsiteY21" fmla="*/ 2659444 h 3164129"/>
                <a:gd name="connsiteX22" fmla="*/ 406612 w 2877782"/>
                <a:gd name="connsiteY22" fmla="*/ 2741768 h 3164129"/>
                <a:gd name="connsiteX23" fmla="*/ 1440323 w 2877782"/>
                <a:gd name="connsiteY23" fmla="*/ 2741052 h 316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77782" h="3164129">
                  <a:moveTo>
                    <a:pt x="2881362" y="1584212"/>
                  </a:moveTo>
                  <a:cubicBezTo>
                    <a:pt x="2881362" y="2083887"/>
                    <a:pt x="2881362" y="2584278"/>
                    <a:pt x="2881362" y="3083952"/>
                  </a:cubicBezTo>
                  <a:cubicBezTo>
                    <a:pt x="2881362" y="3136927"/>
                    <a:pt x="2860602" y="3160550"/>
                    <a:pt x="2807628" y="3164845"/>
                  </a:cubicBezTo>
                  <a:cubicBezTo>
                    <a:pt x="2796174" y="3165561"/>
                    <a:pt x="2784720" y="3166277"/>
                    <a:pt x="2772551" y="3166277"/>
                  </a:cubicBezTo>
                  <a:cubicBezTo>
                    <a:pt x="1885592" y="3166277"/>
                    <a:pt x="997918" y="3166277"/>
                    <a:pt x="110959" y="3166277"/>
                  </a:cubicBezTo>
                  <a:cubicBezTo>
                    <a:pt x="100221" y="3166277"/>
                    <a:pt x="89483" y="3166277"/>
                    <a:pt x="78745" y="3165561"/>
                  </a:cubicBezTo>
                  <a:cubicBezTo>
                    <a:pt x="21476" y="3161266"/>
                    <a:pt x="0" y="3137642"/>
                    <a:pt x="0" y="3080373"/>
                  </a:cubicBezTo>
                  <a:cubicBezTo>
                    <a:pt x="0" y="2082455"/>
                    <a:pt x="0" y="1084538"/>
                    <a:pt x="0" y="86620"/>
                  </a:cubicBezTo>
                  <a:cubicBezTo>
                    <a:pt x="0" y="29350"/>
                    <a:pt x="21476" y="5727"/>
                    <a:pt x="78745" y="716"/>
                  </a:cubicBezTo>
                  <a:cubicBezTo>
                    <a:pt x="87336" y="0"/>
                    <a:pt x="96642" y="0"/>
                    <a:pt x="105232" y="0"/>
                  </a:cubicBezTo>
                  <a:cubicBezTo>
                    <a:pt x="995054" y="0"/>
                    <a:pt x="1884876" y="0"/>
                    <a:pt x="2775414" y="0"/>
                  </a:cubicBezTo>
                  <a:cubicBezTo>
                    <a:pt x="2789731" y="0"/>
                    <a:pt x="2804049" y="716"/>
                    <a:pt x="2818366" y="2863"/>
                  </a:cubicBezTo>
                  <a:cubicBezTo>
                    <a:pt x="2862034" y="9306"/>
                    <a:pt x="2882078" y="32930"/>
                    <a:pt x="2882078" y="76598"/>
                  </a:cubicBezTo>
                  <a:cubicBezTo>
                    <a:pt x="2881362" y="579136"/>
                    <a:pt x="2881362" y="1081674"/>
                    <a:pt x="2881362" y="1584212"/>
                  </a:cubicBezTo>
                  <a:close/>
                  <a:moveTo>
                    <a:pt x="1440323" y="2741052"/>
                  </a:moveTo>
                  <a:cubicBezTo>
                    <a:pt x="1784655" y="2741052"/>
                    <a:pt x="2129702" y="2741052"/>
                    <a:pt x="2474034" y="2741052"/>
                  </a:cubicBezTo>
                  <a:cubicBezTo>
                    <a:pt x="2536315" y="2741052"/>
                    <a:pt x="2557791" y="2719576"/>
                    <a:pt x="2557791" y="2658012"/>
                  </a:cubicBezTo>
                  <a:cubicBezTo>
                    <a:pt x="2557791" y="2337304"/>
                    <a:pt x="2557791" y="2017311"/>
                    <a:pt x="2557791" y="1696603"/>
                  </a:cubicBezTo>
                  <a:cubicBezTo>
                    <a:pt x="2557791" y="1635039"/>
                    <a:pt x="2535599" y="1612131"/>
                    <a:pt x="2474034" y="1612131"/>
                  </a:cubicBezTo>
                  <a:cubicBezTo>
                    <a:pt x="1784655" y="1612131"/>
                    <a:pt x="1095991" y="1612131"/>
                    <a:pt x="406612" y="1612131"/>
                  </a:cubicBezTo>
                  <a:cubicBezTo>
                    <a:pt x="346479" y="1612131"/>
                    <a:pt x="325003" y="1634323"/>
                    <a:pt x="325003" y="1695172"/>
                  </a:cubicBezTo>
                  <a:cubicBezTo>
                    <a:pt x="325003" y="2016596"/>
                    <a:pt x="325003" y="2338020"/>
                    <a:pt x="325003" y="2659444"/>
                  </a:cubicBezTo>
                  <a:cubicBezTo>
                    <a:pt x="325003" y="2720292"/>
                    <a:pt x="345763" y="2741768"/>
                    <a:pt x="406612" y="2741768"/>
                  </a:cubicBezTo>
                  <a:cubicBezTo>
                    <a:pt x="751660" y="2741052"/>
                    <a:pt x="1095991" y="2741052"/>
                    <a:pt x="1440323" y="2741052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8D0F936-ECF2-4AC9-9592-C234ECA069AE}"/>
                </a:ext>
              </a:extLst>
            </p:cNvPr>
            <p:cNvSpPr/>
            <p:nvPr/>
          </p:nvSpPr>
          <p:spPr>
            <a:xfrm>
              <a:off x="3754787" y="2664438"/>
              <a:ext cx="4037486" cy="415203"/>
            </a:xfrm>
            <a:custGeom>
              <a:avLst/>
              <a:gdLst>
                <a:gd name="connsiteX0" fmla="*/ 2020505 w 4037486"/>
                <a:gd name="connsiteY0" fmla="*/ 415220 h 415202"/>
                <a:gd name="connsiteX1" fmla="*/ 188603 w 4037486"/>
                <a:gd name="connsiteY1" fmla="*/ 415935 h 415202"/>
                <a:gd name="connsiteX2" fmla="*/ 330 w 4037486"/>
                <a:gd name="connsiteY2" fmla="*/ 225515 h 415202"/>
                <a:gd name="connsiteX3" fmla="*/ 15363 w 4037486"/>
                <a:gd name="connsiteY3" fmla="*/ 104534 h 415202"/>
                <a:gd name="connsiteX4" fmla="*/ 166411 w 4037486"/>
                <a:gd name="connsiteY4" fmla="*/ 1449 h 415202"/>
                <a:gd name="connsiteX5" fmla="*/ 881562 w 4037486"/>
                <a:gd name="connsiteY5" fmla="*/ 1449 h 415202"/>
                <a:gd name="connsiteX6" fmla="*/ 911628 w 4037486"/>
                <a:gd name="connsiteY6" fmla="*/ 10039 h 415202"/>
                <a:gd name="connsiteX7" fmla="*/ 1575236 w 4037486"/>
                <a:gd name="connsiteY7" fmla="*/ 235537 h 415202"/>
                <a:gd name="connsiteX8" fmla="*/ 2137191 w 4037486"/>
                <a:gd name="connsiteY8" fmla="*/ 271331 h 415202"/>
                <a:gd name="connsiteX9" fmla="*/ 2823707 w 4037486"/>
                <a:gd name="connsiteY9" fmla="*/ 140327 h 415202"/>
                <a:gd name="connsiteX10" fmla="*/ 3115065 w 4037486"/>
                <a:gd name="connsiteY10" fmla="*/ 16482 h 415202"/>
                <a:gd name="connsiteX11" fmla="*/ 3167323 w 4037486"/>
                <a:gd name="connsiteY11" fmla="*/ 1449 h 415202"/>
                <a:gd name="connsiteX12" fmla="*/ 3855271 w 4037486"/>
                <a:gd name="connsiteY12" fmla="*/ 17 h 415202"/>
                <a:gd name="connsiteX13" fmla="*/ 4037816 w 4037486"/>
                <a:gd name="connsiteY13" fmla="*/ 183995 h 415202"/>
                <a:gd name="connsiteX14" fmla="*/ 4023499 w 4037486"/>
                <a:gd name="connsiteY14" fmla="*/ 309987 h 415202"/>
                <a:gd name="connsiteX15" fmla="*/ 3861714 w 4037486"/>
                <a:gd name="connsiteY15" fmla="*/ 413788 h 415202"/>
                <a:gd name="connsiteX16" fmla="*/ 2528054 w 4037486"/>
                <a:gd name="connsiteY16" fmla="*/ 413788 h 415202"/>
                <a:gd name="connsiteX17" fmla="*/ 2020505 w 4037486"/>
                <a:gd name="connsiteY17" fmla="*/ 415220 h 41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37486" h="415202">
                  <a:moveTo>
                    <a:pt x="2020505" y="415220"/>
                  </a:moveTo>
                  <a:cubicBezTo>
                    <a:pt x="1409871" y="415220"/>
                    <a:pt x="799237" y="413788"/>
                    <a:pt x="188603" y="415935"/>
                  </a:cubicBezTo>
                  <a:cubicBezTo>
                    <a:pt x="82655" y="416651"/>
                    <a:pt x="-6113" y="344349"/>
                    <a:pt x="330" y="225515"/>
                  </a:cubicBezTo>
                  <a:cubicBezTo>
                    <a:pt x="2478" y="184711"/>
                    <a:pt x="1046" y="141759"/>
                    <a:pt x="15363" y="104534"/>
                  </a:cubicBezTo>
                  <a:cubicBezTo>
                    <a:pt x="40419" y="37958"/>
                    <a:pt x="94109" y="1449"/>
                    <a:pt x="166411" y="1449"/>
                  </a:cubicBezTo>
                  <a:cubicBezTo>
                    <a:pt x="404795" y="733"/>
                    <a:pt x="643178" y="733"/>
                    <a:pt x="881562" y="1449"/>
                  </a:cubicBezTo>
                  <a:cubicBezTo>
                    <a:pt x="891584" y="1449"/>
                    <a:pt x="902322" y="5028"/>
                    <a:pt x="911628" y="10039"/>
                  </a:cubicBezTo>
                  <a:cubicBezTo>
                    <a:pt x="1120661" y="120283"/>
                    <a:pt x="1343295" y="194733"/>
                    <a:pt x="1575236" y="235537"/>
                  </a:cubicBezTo>
                  <a:cubicBezTo>
                    <a:pt x="1760645" y="268467"/>
                    <a:pt x="1948203" y="280637"/>
                    <a:pt x="2137191" y="271331"/>
                  </a:cubicBezTo>
                  <a:cubicBezTo>
                    <a:pt x="2372711" y="259877"/>
                    <a:pt x="2602504" y="219788"/>
                    <a:pt x="2823707" y="140327"/>
                  </a:cubicBezTo>
                  <a:cubicBezTo>
                    <a:pt x="2923212" y="104534"/>
                    <a:pt x="3017707" y="57287"/>
                    <a:pt x="3115065" y="16482"/>
                  </a:cubicBezTo>
                  <a:cubicBezTo>
                    <a:pt x="3131530" y="9323"/>
                    <a:pt x="3150142" y="1449"/>
                    <a:pt x="3167323" y="1449"/>
                  </a:cubicBezTo>
                  <a:cubicBezTo>
                    <a:pt x="3396400" y="733"/>
                    <a:pt x="3626193" y="2881"/>
                    <a:pt x="3855271" y="17"/>
                  </a:cubicBezTo>
                  <a:cubicBezTo>
                    <a:pt x="3966946" y="-1415"/>
                    <a:pt x="4046407" y="86637"/>
                    <a:pt x="4037816" y="183995"/>
                  </a:cubicBezTo>
                  <a:cubicBezTo>
                    <a:pt x="4034237" y="226231"/>
                    <a:pt x="4036385" y="270615"/>
                    <a:pt x="4023499" y="309987"/>
                  </a:cubicBezTo>
                  <a:cubicBezTo>
                    <a:pt x="4002739" y="375847"/>
                    <a:pt x="3936879" y="413788"/>
                    <a:pt x="3861714" y="413788"/>
                  </a:cubicBezTo>
                  <a:cubicBezTo>
                    <a:pt x="3417160" y="413788"/>
                    <a:pt x="2972607" y="413788"/>
                    <a:pt x="2528054" y="413788"/>
                  </a:cubicBezTo>
                  <a:cubicBezTo>
                    <a:pt x="2359826" y="415220"/>
                    <a:pt x="2190165" y="415220"/>
                    <a:pt x="2020505" y="415220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1B2E57-6B9D-4963-BC62-3A0755F704C6}"/>
                </a:ext>
              </a:extLst>
            </p:cNvPr>
            <p:cNvSpPr/>
            <p:nvPr/>
          </p:nvSpPr>
          <p:spPr>
            <a:xfrm>
              <a:off x="4788828" y="4925161"/>
              <a:ext cx="1968632" cy="866198"/>
            </a:xfrm>
            <a:custGeom>
              <a:avLst/>
              <a:gdLst>
                <a:gd name="connsiteX0" fmla="*/ 1972928 w 1968632"/>
                <a:gd name="connsiteY0" fmla="*/ 0 h 866198"/>
                <a:gd name="connsiteX1" fmla="*/ 1972928 w 1968632"/>
                <a:gd name="connsiteY1" fmla="*/ 869062 h 866198"/>
                <a:gd name="connsiteX2" fmla="*/ 0 w 1968632"/>
                <a:gd name="connsiteY2" fmla="*/ 869062 h 866198"/>
                <a:gd name="connsiteX3" fmla="*/ 0 w 1968632"/>
                <a:gd name="connsiteY3" fmla="*/ 0 h 866198"/>
                <a:gd name="connsiteX4" fmla="*/ 1972928 w 1968632"/>
                <a:gd name="connsiteY4" fmla="*/ 0 h 866198"/>
                <a:gd name="connsiteX5" fmla="*/ 982169 w 1968632"/>
                <a:gd name="connsiteY5" fmla="*/ 637121 h 866198"/>
                <a:gd name="connsiteX6" fmla="*/ 1188338 w 1968632"/>
                <a:gd name="connsiteY6" fmla="*/ 440258 h 866198"/>
                <a:gd name="connsiteX7" fmla="*/ 992907 w 1968632"/>
                <a:gd name="connsiteY7" fmla="*/ 232657 h 866198"/>
                <a:gd name="connsiteX8" fmla="*/ 784590 w 1968632"/>
                <a:gd name="connsiteY8" fmla="*/ 432383 h 866198"/>
                <a:gd name="connsiteX9" fmla="*/ 982169 w 1968632"/>
                <a:gd name="connsiteY9" fmla="*/ 637121 h 86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8632" h="866198">
                  <a:moveTo>
                    <a:pt x="1972928" y="0"/>
                  </a:moveTo>
                  <a:cubicBezTo>
                    <a:pt x="1972928" y="290642"/>
                    <a:pt x="1972928" y="579136"/>
                    <a:pt x="1972928" y="869062"/>
                  </a:cubicBezTo>
                  <a:cubicBezTo>
                    <a:pt x="1315047" y="869062"/>
                    <a:pt x="658597" y="869062"/>
                    <a:pt x="0" y="869062"/>
                  </a:cubicBezTo>
                  <a:cubicBezTo>
                    <a:pt x="0" y="579852"/>
                    <a:pt x="0" y="290642"/>
                    <a:pt x="0" y="0"/>
                  </a:cubicBezTo>
                  <a:cubicBezTo>
                    <a:pt x="657165" y="0"/>
                    <a:pt x="1313615" y="0"/>
                    <a:pt x="1972928" y="0"/>
                  </a:cubicBezTo>
                  <a:close/>
                  <a:moveTo>
                    <a:pt x="982169" y="637121"/>
                  </a:moveTo>
                  <a:cubicBezTo>
                    <a:pt x="1091696" y="639985"/>
                    <a:pt x="1184043" y="551933"/>
                    <a:pt x="1188338" y="440258"/>
                  </a:cubicBezTo>
                  <a:cubicBezTo>
                    <a:pt x="1192633" y="331446"/>
                    <a:pt x="1102434" y="236236"/>
                    <a:pt x="992907" y="232657"/>
                  </a:cubicBezTo>
                  <a:cubicBezTo>
                    <a:pt x="880516" y="229077"/>
                    <a:pt x="786737" y="318561"/>
                    <a:pt x="784590" y="432383"/>
                  </a:cubicBezTo>
                  <a:cubicBezTo>
                    <a:pt x="781010" y="541911"/>
                    <a:pt x="870494" y="634257"/>
                    <a:pt x="982169" y="637121"/>
                  </a:cubicBezTo>
                  <a:close/>
                </a:path>
              </a:pathLst>
            </a:custGeom>
            <a:grpFill/>
            <a:ln w="71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37E940CE-2D8E-4431-BFFC-4B9197F85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510"/>
          <a:stretch/>
        </p:blipFill>
        <p:spPr>
          <a:xfrm>
            <a:off x="7987993" y="4115885"/>
            <a:ext cx="452157" cy="44572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E4061CC-487C-4181-9CC6-A065F7B4C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54" y="2387134"/>
            <a:ext cx="587825" cy="53758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66E4A69-2E47-431F-88EF-8430E8F64AEA}"/>
              </a:ext>
            </a:extLst>
          </p:cNvPr>
          <p:cNvSpPr txBox="1"/>
          <p:nvPr/>
        </p:nvSpPr>
        <p:spPr>
          <a:xfrm>
            <a:off x="524950" y="28631"/>
            <a:ext cx="5810532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CoffeeReview at a glance</a:t>
            </a:r>
            <a:endParaRPr lang="ko-KR" altLang="en-US" sz="44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401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2E75E17-8612-483C-81FA-B9AA4181D242}"/>
              </a:ext>
            </a:extLst>
          </p:cNvPr>
          <p:cNvGrpSpPr/>
          <p:nvPr/>
        </p:nvGrpSpPr>
        <p:grpSpPr>
          <a:xfrm>
            <a:off x="3859866" y="1863862"/>
            <a:ext cx="3896565" cy="735501"/>
            <a:chOff x="2359754" y="4283314"/>
            <a:chExt cx="2427541" cy="7355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31D868-1D13-4F86-B1B5-144CA8D47D40}"/>
                </a:ext>
              </a:extLst>
            </p:cNvPr>
            <p:cNvSpPr txBox="1"/>
            <p:nvPr/>
          </p:nvSpPr>
          <p:spPr>
            <a:xfrm>
              <a:off x="3105210" y="4557150"/>
              <a:ext cx="1682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fragrance produced by hot, freshly brewed coffee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DF2711-EBF1-4D43-AD4E-C8E18666F066}"/>
                </a:ext>
              </a:extLst>
            </p:cNvPr>
            <p:cNvSpPr txBox="1"/>
            <p:nvPr/>
          </p:nvSpPr>
          <p:spPr>
            <a:xfrm>
              <a:off x="2359754" y="4283314"/>
              <a:ext cx="1667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Aroma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Teardrop 1">
            <a:extLst>
              <a:ext uri="{FF2B5EF4-FFF2-40B4-BE49-F238E27FC236}">
                <a16:creationId xmlns:a16="http://schemas.microsoft.com/office/drawing/2014/main" id="{689BB84C-89CE-4350-BFE2-E6162CEFD15D}"/>
              </a:ext>
            </a:extLst>
          </p:cNvPr>
          <p:cNvSpPr/>
          <p:nvPr/>
        </p:nvSpPr>
        <p:spPr>
          <a:xfrm rot="18805991">
            <a:off x="4454294" y="1846704"/>
            <a:ext cx="338656" cy="335123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33" name="Graphic 18">
            <a:extLst>
              <a:ext uri="{FF2B5EF4-FFF2-40B4-BE49-F238E27FC236}">
                <a16:creationId xmlns:a16="http://schemas.microsoft.com/office/drawing/2014/main" id="{D3BCA63B-7704-46BA-8BB7-54BB7AF317B1}"/>
              </a:ext>
            </a:extLst>
          </p:cNvPr>
          <p:cNvGrpSpPr/>
          <p:nvPr/>
        </p:nvGrpSpPr>
        <p:grpSpPr>
          <a:xfrm>
            <a:off x="4780790" y="2564828"/>
            <a:ext cx="2486018" cy="2106619"/>
            <a:chOff x="733697" y="2750274"/>
            <a:chExt cx="4308285" cy="3686701"/>
          </a:xfrm>
          <a:solidFill>
            <a:schemeClr val="accent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8B4B91E-BE7C-4BB3-B480-1FC8C6893E18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B65A37-7A35-428D-A691-716FFC9EBCFC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D4ACD60-A5C8-4A85-BFD6-9AEB74A72563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C6990A1-9A2F-4A24-89EC-562B408D2DE5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DA6A98C-6C67-41B5-BE04-C4CBADF28CB4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AF62128-AF49-471B-85AF-17F6B5EE89EB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62402E1-8451-4F09-97E5-877EB3EF3FD4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512BBD9-BA15-4385-90DF-5105794FEC17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91CA74-1E22-45ED-9772-858656C6AAA5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0DF90E-BCF0-46AB-9D2A-2D2062F0FAFE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2335F35-B548-43F9-A7BC-808E59FE77FC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33AA69C-7912-4660-B3DE-502DDDEEB93A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52C2A7-2BC2-40FA-8403-F28EE814C60B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DFD55C4-5E10-489E-92D5-5F3D6EABB9B3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7276326-BD3D-4FAE-B667-967462958787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6F7AE9D-A772-47B0-9C9B-930C8AD67F85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50377B9-966C-4341-A8EA-59D7931BA362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2F1CE2-0C6D-454C-BF93-24DBA3ACD87C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71C856B-CAFC-4490-8739-EF9047636D94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6183462-81DE-4F16-921F-BE5A1BBE62F0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AFFACCB-29D9-470E-8BD8-C3D9C7DCBDFE}"/>
              </a:ext>
            </a:extLst>
          </p:cNvPr>
          <p:cNvSpPr txBox="1"/>
          <p:nvPr/>
        </p:nvSpPr>
        <p:spPr>
          <a:xfrm>
            <a:off x="296352" y="258817"/>
            <a:ext cx="581053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Coffee Characteristics</a:t>
            </a:r>
            <a:endParaRPr lang="ko-KR" altLang="en-US" sz="40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E9E2123-D383-8C44-9ACE-4C6B5271E77B}"/>
              </a:ext>
            </a:extLst>
          </p:cNvPr>
          <p:cNvGrpSpPr/>
          <p:nvPr/>
        </p:nvGrpSpPr>
        <p:grpSpPr>
          <a:xfrm>
            <a:off x="8183072" y="2884307"/>
            <a:ext cx="3709153" cy="1157605"/>
            <a:chOff x="6935237" y="1560739"/>
            <a:chExt cx="3709153" cy="115760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088672-0073-4831-A4DE-C4E0BBB5672C}"/>
                </a:ext>
              </a:extLst>
            </p:cNvPr>
            <p:cNvGrpSpPr/>
            <p:nvPr/>
          </p:nvGrpSpPr>
          <p:grpSpPr>
            <a:xfrm>
              <a:off x="7944390" y="1606820"/>
              <a:ext cx="2700000" cy="1111524"/>
              <a:chOff x="2551706" y="4283314"/>
              <a:chExt cx="1682085" cy="111152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D94A55-F01A-4C0B-BA63-A0B2DAF830B1}"/>
                  </a:ext>
                </a:extLst>
              </p:cNvPr>
              <p:cNvSpPr txBox="1"/>
              <p:nvPr/>
            </p:nvSpPr>
            <p:spPr>
              <a:xfrm>
                <a:off x="2551706" y="4563841"/>
                <a:ext cx="16820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/>
                  <a:t>what distinguishes the sensory experience of coffee once its acidity, body, and aroma have been described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8F03D3-DCCF-4DCD-9BA9-A3709C34B614}"/>
                  </a:ext>
                </a:extLst>
              </p:cNvPr>
              <p:cNvSpPr txBox="1"/>
              <p:nvPr/>
            </p:nvSpPr>
            <p:spPr>
              <a:xfrm>
                <a:off x="2551706" y="4283314"/>
                <a:ext cx="16677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Flavor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5" name="Graphic 91">
              <a:extLst>
                <a:ext uri="{FF2B5EF4-FFF2-40B4-BE49-F238E27FC236}">
                  <a16:creationId xmlns:a16="http://schemas.microsoft.com/office/drawing/2014/main" id="{6126AF98-F99E-4D8E-9B49-E16387B92E22}"/>
                </a:ext>
              </a:extLst>
            </p:cNvPr>
            <p:cNvGrpSpPr/>
            <p:nvPr/>
          </p:nvGrpSpPr>
          <p:grpSpPr>
            <a:xfrm>
              <a:off x="7153488" y="1886225"/>
              <a:ext cx="350246" cy="272893"/>
              <a:chOff x="3754787" y="2664438"/>
              <a:chExt cx="4038124" cy="4189983"/>
            </a:xfrm>
            <a:solidFill>
              <a:schemeClr val="bg1"/>
            </a:solidFill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C9AB1CA-2E65-49B9-86E7-A08D06517C7C}"/>
                  </a:ext>
                </a:extLst>
              </p:cNvPr>
              <p:cNvSpPr/>
              <p:nvPr/>
            </p:nvSpPr>
            <p:spPr>
              <a:xfrm>
                <a:off x="3755425" y="6439218"/>
                <a:ext cx="4037486" cy="415203"/>
              </a:xfrm>
              <a:custGeom>
                <a:avLst/>
                <a:gdLst>
                  <a:gd name="connsiteX0" fmla="*/ 144297 w 4037486"/>
                  <a:gd name="connsiteY0" fmla="*/ 416634 h 415202"/>
                  <a:gd name="connsiteX1" fmla="*/ 24031 w 4037486"/>
                  <a:gd name="connsiteY1" fmla="*/ 331446 h 415202"/>
                  <a:gd name="connsiteX2" fmla="*/ 3987 w 4037486"/>
                  <a:gd name="connsiteY2" fmla="*/ 274177 h 415202"/>
                  <a:gd name="connsiteX3" fmla="*/ 1839 w 4037486"/>
                  <a:gd name="connsiteY3" fmla="*/ 153911 h 415202"/>
                  <a:gd name="connsiteX4" fmla="*/ 179374 w 4037486"/>
                  <a:gd name="connsiteY4" fmla="*/ 0 h 415202"/>
                  <a:gd name="connsiteX5" fmla="*/ 195123 w 4037486"/>
                  <a:gd name="connsiteY5" fmla="*/ 0 h 415202"/>
                  <a:gd name="connsiteX6" fmla="*/ 3844610 w 4037486"/>
                  <a:gd name="connsiteY6" fmla="*/ 0 h 415202"/>
                  <a:gd name="connsiteX7" fmla="*/ 4020713 w 4037486"/>
                  <a:gd name="connsiteY7" fmla="*/ 95926 h 415202"/>
                  <a:gd name="connsiteX8" fmla="*/ 4037178 w 4037486"/>
                  <a:gd name="connsiteY8" fmla="*/ 151764 h 415202"/>
                  <a:gd name="connsiteX9" fmla="*/ 4037178 w 4037486"/>
                  <a:gd name="connsiteY9" fmla="*/ 264155 h 415202"/>
                  <a:gd name="connsiteX10" fmla="*/ 3923355 w 4037486"/>
                  <a:gd name="connsiteY10" fmla="*/ 405896 h 415202"/>
                  <a:gd name="connsiteX11" fmla="*/ 3893289 w 4037486"/>
                  <a:gd name="connsiteY11" fmla="*/ 415918 h 415202"/>
                  <a:gd name="connsiteX12" fmla="*/ 144297 w 4037486"/>
                  <a:gd name="connsiteY12" fmla="*/ 416634 h 415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37486" h="415202">
                    <a:moveTo>
                      <a:pt x="144297" y="416634"/>
                    </a:moveTo>
                    <a:cubicBezTo>
                      <a:pt x="94186" y="402317"/>
                      <a:pt x="49087" y="380125"/>
                      <a:pt x="24031" y="331446"/>
                    </a:cubicBezTo>
                    <a:cubicBezTo>
                      <a:pt x="14725" y="313549"/>
                      <a:pt x="5419" y="293505"/>
                      <a:pt x="3987" y="274177"/>
                    </a:cubicBezTo>
                    <a:cubicBezTo>
                      <a:pt x="408" y="234088"/>
                      <a:pt x="-1740" y="194000"/>
                      <a:pt x="1839" y="153911"/>
                    </a:cubicBezTo>
                    <a:cubicBezTo>
                      <a:pt x="10430" y="61564"/>
                      <a:pt x="79869" y="2864"/>
                      <a:pt x="179374" y="0"/>
                    </a:cubicBezTo>
                    <a:cubicBezTo>
                      <a:pt x="184385" y="0"/>
                      <a:pt x="190112" y="0"/>
                      <a:pt x="195123" y="0"/>
                    </a:cubicBezTo>
                    <a:cubicBezTo>
                      <a:pt x="1411380" y="0"/>
                      <a:pt x="2628353" y="0"/>
                      <a:pt x="3844610" y="0"/>
                    </a:cubicBezTo>
                    <a:cubicBezTo>
                      <a:pt x="3921924" y="0"/>
                      <a:pt x="3984920" y="23624"/>
                      <a:pt x="4020713" y="95926"/>
                    </a:cubicBezTo>
                    <a:cubicBezTo>
                      <a:pt x="4029304" y="113107"/>
                      <a:pt x="4035746" y="132435"/>
                      <a:pt x="4037178" y="151764"/>
                    </a:cubicBezTo>
                    <a:cubicBezTo>
                      <a:pt x="4040042" y="188989"/>
                      <a:pt x="4040042" y="226930"/>
                      <a:pt x="4037178" y="264155"/>
                    </a:cubicBezTo>
                    <a:cubicBezTo>
                      <a:pt x="4032883" y="327867"/>
                      <a:pt x="3984920" y="386568"/>
                      <a:pt x="3923355" y="405896"/>
                    </a:cubicBezTo>
                    <a:cubicBezTo>
                      <a:pt x="3913333" y="408760"/>
                      <a:pt x="3903311" y="413055"/>
                      <a:pt x="3893289" y="415918"/>
                    </a:cubicBezTo>
                    <a:cubicBezTo>
                      <a:pt x="2644102" y="416634"/>
                      <a:pt x="1394200" y="416634"/>
                      <a:pt x="144297" y="416634"/>
                    </a:cubicBezTo>
                    <a:close/>
                  </a:path>
                </a:pathLst>
              </a:custGeom>
              <a:grpFill/>
              <a:ln w="7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A2E5EAE-517A-4878-AF0E-562FC9DD9182}"/>
                  </a:ext>
                </a:extLst>
              </p:cNvPr>
              <p:cNvSpPr/>
              <p:nvPr/>
            </p:nvSpPr>
            <p:spPr>
              <a:xfrm>
                <a:off x="3754787" y="2664438"/>
                <a:ext cx="4037486" cy="415203"/>
              </a:xfrm>
              <a:custGeom>
                <a:avLst/>
                <a:gdLst>
                  <a:gd name="connsiteX0" fmla="*/ 2020505 w 4037486"/>
                  <a:gd name="connsiteY0" fmla="*/ 415220 h 415202"/>
                  <a:gd name="connsiteX1" fmla="*/ 188603 w 4037486"/>
                  <a:gd name="connsiteY1" fmla="*/ 415935 h 415202"/>
                  <a:gd name="connsiteX2" fmla="*/ 330 w 4037486"/>
                  <a:gd name="connsiteY2" fmla="*/ 225515 h 415202"/>
                  <a:gd name="connsiteX3" fmla="*/ 15363 w 4037486"/>
                  <a:gd name="connsiteY3" fmla="*/ 104534 h 415202"/>
                  <a:gd name="connsiteX4" fmla="*/ 166411 w 4037486"/>
                  <a:gd name="connsiteY4" fmla="*/ 1449 h 415202"/>
                  <a:gd name="connsiteX5" fmla="*/ 881562 w 4037486"/>
                  <a:gd name="connsiteY5" fmla="*/ 1449 h 415202"/>
                  <a:gd name="connsiteX6" fmla="*/ 911628 w 4037486"/>
                  <a:gd name="connsiteY6" fmla="*/ 10039 h 415202"/>
                  <a:gd name="connsiteX7" fmla="*/ 1575236 w 4037486"/>
                  <a:gd name="connsiteY7" fmla="*/ 235537 h 415202"/>
                  <a:gd name="connsiteX8" fmla="*/ 2137191 w 4037486"/>
                  <a:gd name="connsiteY8" fmla="*/ 271331 h 415202"/>
                  <a:gd name="connsiteX9" fmla="*/ 2823707 w 4037486"/>
                  <a:gd name="connsiteY9" fmla="*/ 140327 h 415202"/>
                  <a:gd name="connsiteX10" fmla="*/ 3115065 w 4037486"/>
                  <a:gd name="connsiteY10" fmla="*/ 16482 h 415202"/>
                  <a:gd name="connsiteX11" fmla="*/ 3167323 w 4037486"/>
                  <a:gd name="connsiteY11" fmla="*/ 1449 h 415202"/>
                  <a:gd name="connsiteX12" fmla="*/ 3855271 w 4037486"/>
                  <a:gd name="connsiteY12" fmla="*/ 17 h 415202"/>
                  <a:gd name="connsiteX13" fmla="*/ 4037816 w 4037486"/>
                  <a:gd name="connsiteY13" fmla="*/ 183995 h 415202"/>
                  <a:gd name="connsiteX14" fmla="*/ 4023499 w 4037486"/>
                  <a:gd name="connsiteY14" fmla="*/ 309987 h 415202"/>
                  <a:gd name="connsiteX15" fmla="*/ 3861714 w 4037486"/>
                  <a:gd name="connsiteY15" fmla="*/ 413788 h 415202"/>
                  <a:gd name="connsiteX16" fmla="*/ 2528054 w 4037486"/>
                  <a:gd name="connsiteY16" fmla="*/ 413788 h 415202"/>
                  <a:gd name="connsiteX17" fmla="*/ 2020505 w 4037486"/>
                  <a:gd name="connsiteY17" fmla="*/ 415220 h 415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037486" h="415202">
                    <a:moveTo>
                      <a:pt x="2020505" y="415220"/>
                    </a:moveTo>
                    <a:cubicBezTo>
                      <a:pt x="1409871" y="415220"/>
                      <a:pt x="799237" y="413788"/>
                      <a:pt x="188603" y="415935"/>
                    </a:cubicBezTo>
                    <a:cubicBezTo>
                      <a:pt x="82655" y="416651"/>
                      <a:pt x="-6113" y="344349"/>
                      <a:pt x="330" y="225515"/>
                    </a:cubicBezTo>
                    <a:cubicBezTo>
                      <a:pt x="2478" y="184711"/>
                      <a:pt x="1046" y="141759"/>
                      <a:pt x="15363" y="104534"/>
                    </a:cubicBezTo>
                    <a:cubicBezTo>
                      <a:pt x="40419" y="37958"/>
                      <a:pt x="94109" y="1449"/>
                      <a:pt x="166411" y="1449"/>
                    </a:cubicBezTo>
                    <a:cubicBezTo>
                      <a:pt x="404795" y="733"/>
                      <a:pt x="643178" y="733"/>
                      <a:pt x="881562" y="1449"/>
                    </a:cubicBezTo>
                    <a:cubicBezTo>
                      <a:pt x="891584" y="1449"/>
                      <a:pt x="902322" y="5028"/>
                      <a:pt x="911628" y="10039"/>
                    </a:cubicBezTo>
                    <a:cubicBezTo>
                      <a:pt x="1120661" y="120283"/>
                      <a:pt x="1343295" y="194733"/>
                      <a:pt x="1575236" y="235537"/>
                    </a:cubicBezTo>
                    <a:cubicBezTo>
                      <a:pt x="1760645" y="268467"/>
                      <a:pt x="1948203" y="280637"/>
                      <a:pt x="2137191" y="271331"/>
                    </a:cubicBezTo>
                    <a:cubicBezTo>
                      <a:pt x="2372711" y="259877"/>
                      <a:pt x="2602504" y="219788"/>
                      <a:pt x="2823707" y="140327"/>
                    </a:cubicBezTo>
                    <a:cubicBezTo>
                      <a:pt x="2923212" y="104534"/>
                      <a:pt x="3017707" y="57287"/>
                      <a:pt x="3115065" y="16482"/>
                    </a:cubicBezTo>
                    <a:cubicBezTo>
                      <a:pt x="3131530" y="9323"/>
                      <a:pt x="3150142" y="1449"/>
                      <a:pt x="3167323" y="1449"/>
                    </a:cubicBezTo>
                    <a:cubicBezTo>
                      <a:pt x="3396400" y="733"/>
                      <a:pt x="3626193" y="2881"/>
                      <a:pt x="3855271" y="17"/>
                    </a:cubicBezTo>
                    <a:cubicBezTo>
                      <a:pt x="3966946" y="-1415"/>
                      <a:pt x="4046407" y="86637"/>
                      <a:pt x="4037816" y="183995"/>
                    </a:cubicBezTo>
                    <a:cubicBezTo>
                      <a:pt x="4034237" y="226231"/>
                      <a:pt x="4036385" y="270615"/>
                      <a:pt x="4023499" y="309987"/>
                    </a:cubicBezTo>
                    <a:cubicBezTo>
                      <a:pt x="4002739" y="375847"/>
                      <a:pt x="3936879" y="413788"/>
                      <a:pt x="3861714" y="413788"/>
                    </a:cubicBezTo>
                    <a:cubicBezTo>
                      <a:pt x="3417160" y="413788"/>
                      <a:pt x="2972607" y="413788"/>
                      <a:pt x="2528054" y="413788"/>
                    </a:cubicBezTo>
                    <a:cubicBezTo>
                      <a:pt x="2359826" y="415220"/>
                      <a:pt x="2190165" y="415220"/>
                      <a:pt x="2020505" y="415220"/>
                    </a:cubicBezTo>
                    <a:close/>
                  </a:path>
                </a:pathLst>
              </a:custGeom>
              <a:grpFill/>
              <a:ln w="7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4C5D728-4D8B-4954-A920-C75C2BB5CF3E}"/>
                  </a:ext>
                </a:extLst>
              </p:cNvPr>
              <p:cNvSpPr/>
              <p:nvPr/>
            </p:nvSpPr>
            <p:spPr>
              <a:xfrm>
                <a:off x="4788828" y="4925161"/>
                <a:ext cx="1968632" cy="866198"/>
              </a:xfrm>
              <a:custGeom>
                <a:avLst/>
                <a:gdLst>
                  <a:gd name="connsiteX0" fmla="*/ 1972928 w 1968632"/>
                  <a:gd name="connsiteY0" fmla="*/ 0 h 866198"/>
                  <a:gd name="connsiteX1" fmla="*/ 1972928 w 1968632"/>
                  <a:gd name="connsiteY1" fmla="*/ 869062 h 866198"/>
                  <a:gd name="connsiteX2" fmla="*/ 0 w 1968632"/>
                  <a:gd name="connsiteY2" fmla="*/ 869062 h 866198"/>
                  <a:gd name="connsiteX3" fmla="*/ 0 w 1968632"/>
                  <a:gd name="connsiteY3" fmla="*/ 0 h 866198"/>
                  <a:gd name="connsiteX4" fmla="*/ 1972928 w 1968632"/>
                  <a:gd name="connsiteY4" fmla="*/ 0 h 866198"/>
                  <a:gd name="connsiteX5" fmla="*/ 982169 w 1968632"/>
                  <a:gd name="connsiteY5" fmla="*/ 637121 h 866198"/>
                  <a:gd name="connsiteX6" fmla="*/ 1188338 w 1968632"/>
                  <a:gd name="connsiteY6" fmla="*/ 440258 h 866198"/>
                  <a:gd name="connsiteX7" fmla="*/ 992907 w 1968632"/>
                  <a:gd name="connsiteY7" fmla="*/ 232657 h 866198"/>
                  <a:gd name="connsiteX8" fmla="*/ 784590 w 1968632"/>
                  <a:gd name="connsiteY8" fmla="*/ 432383 h 866198"/>
                  <a:gd name="connsiteX9" fmla="*/ 982169 w 1968632"/>
                  <a:gd name="connsiteY9" fmla="*/ 637121 h 86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68632" h="866198">
                    <a:moveTo>
                      <a:pt x="1972928" y="0"/>
                    </a:moveTo>
                    <a:cubicBezTo>
                      <a:pt x="1972928" y="290642"/>
                      <a:pt x="1972928" y="579136"/>
                      <a:pt x="1972928" y="869062"/>
                    </a:cubicBezTo>
                    <a:cubicBezTo>
                      <a:pt x="1315047" y="869062"/>
                      <a:pt x="658597" y="869062"/>
                      <a:pt x="0" y="869062"/>
                    </a:cubicBezTo>
                    <a:cubicBezTo>
                      <a:pt x="0" y="579852"/>
                      <a:pt x="0" y="290642"/>
                      <a:pt x="0" y="0"/>
                    </a:cubicBezTo>
                    <a:cubicBezTo>
                      <a:pt x="657165" y="0"/>
                      <a:pt x="1313615" y="0"/>
                      <a:pt x="1972928" y="0"/>
                    </a:cubicBezTo>
                    <a:close/>
                    <a:moveTo>
                      <a:pt x="982169" y="637121"/>
                    </a:moveTo>
                    <a:cubicBezTo>
                      <a:pt x="1091696" y="639985"/>
                      <a:pt x="1184043" y="551933"/>
                      <a:pt x="1188338" y="440258"/>
                    </a:cubicBezTo>
                    <a:cubicBezTo>
                      <a:pt x="1192633" y="331446"/>
                      <a:pt x="1102434" y="236236"/>
                      <a:pt x="992907" y="232657"/>
                    </a:cubicBezTo>
                    <a:cubicBezTo>
                      <a:pt x="880516" y="229077"/>
                      <a:pt x="786737" y="318561"/>
                      <a:pt x="784590" y="432383"/>
                    </a:cubicBezTo>
                    <a:cubicBezTo>
                      <a:pt x="781010" y="541911"/>
                      <a:pt x="870494" y="634257"/>
                      <a:pt x="982169" y="637121"/>
                    </a:cubicBezTo>
                    <a:close/>
                  </a:path>
                </a:pathLst>
              </a:custGeom>
              <a:grpFill/>
              <a:ln w="7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B5DCD24-E43A-408C-AC4E-3358852DDE1B}"/>
                </a:ext>
              </a:extLst>
            </p:cNvPr>
            <p:cNvSpPr/>
            <p:nvPr/>
          </p:nvSpPr>
          <p:spPr>
            <a:xfrm>
              <a:off x="6935237" y="1560739"/>
              <a:ext cx="822960" cy="8229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BC232-D03C-5449-89CE-9BAC4331B1E4}"/>
              </a:ext>
            </a:extLst>
          </p:cNvPr>
          <p:cNvGrpSpPr/>
          <p:nvPr/>
        </p:nvGrpSpPr>
        <p:grpSpPr>
          <a:xfrm>
            <a:off x="865289" y="4769002"/>
            <a:ext cx="4234981" cy="1517281"/>
            <a:chOff x="7255897" y="4512423"/>
            <a:chExt cx="3915501" cy="151728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1E93A8E-CA5E-4588-A158-AE000213559E}"/>
                </a:ext>
              </a:extLst>
            </p:cNvPr>
            <p:cNvGrpSpPr/>
            <p:nvPr/>
          </p:nvGrpSpPr>
          <p:grpSpPr>
            <a:xfrm>
              <a:off x="8471398" y="4512423"/>
              <a:ext cx="2700000" cy="1295105"/>
              <a:chOff x="2551706" y="4283314"/>
              <a:chExt cx="1682085" cy="129510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1AF940-8759-4F6F-B10D-6869BE0EDDD1}"/>
                  </a:ext>
                </a:extLst>
              </p:cNvPr>
              <p:cNvSpPr txBox="1"/>
              <p:nvPr/>
            </p:nvSpPr>
            <p:spPr>
              <a:xfrm>
                <a:off x="2551706" y="4562756"/>
                <a:ext cx="168208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/>
                  <a:t>largely the product of all the other sensory elements you find in each sip. When you swallow, all these elements mingle to form the aftertaste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30DA8E-12DF-4195-B2AB-39A59FFBC834}"/>
                  </a:ext>
                </a:extLst>
              </p:cNvPr>
              <p:cNvSpPr txBox="1"/>
              <p:nvPr/>
            </p:nvSpPr>
            <p:spPr>
              <a:xfrm>
                <a:off x="2551706" y="4283314"/>
                <a:ext cx="16677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Aftertaste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2C21BF-A874-48A0-BC13-529AA7D23DB1}"/>
                </a:ext>
              </a:extLst>
            </p:cNvPr>
            <p:cNvSpPr/>
            <p:nvPr/>
          </p:nvSpPr>
          <p:spPr>
            <a:xfrm>
              <a:off x="7498927" y="4698835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0" name="Donut 39">
              <a:extLst>
                <a:ext uri="{FF2B5EF4-FFF2-40B4-BE49-F238E27FC236}">
                  <a16:creationId xmlns:a16="http://schemas.microsoft.com/office/drawing/2014/main" id="{1258C555-0D18-43B2-8F4F-729B63E63897}"/>
                </a:ext>
              </a:extLst>
            </p:cNvPr>
            <p:cNvSpPr/>
            <p:nvPr/>
          </p:nvSpPr>
          <p:spPr>
            <a:xfrm>
              <a:off x="7663501" y="5663410"/>
              <a:ext cx="366294" cy="366294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152300" y="922782"/>
                  </a:moveTo>
                  <a:lnTo>
                    <a:pt x="2354400" y="1620000"/>
                  </a:lnTo>
                  <a:lnTo>
                    <a:pt x="1152300" y="2317218"/>
                  </a:lnTo>
                  <a:close/>
                  <a:moveTo>
                    <a:pt x="1620000" y="342403"/>
                  </a:moveTo>
                  <a:cubicBezTo>
                    <a:pt x="914403" y="342403"/>
                    <a:pt x="342403" y="914403"/>
                    <a:pt x="342403" y="1620000"/>
                  </a:cubicBezTo>
                  <a:cubicBezTo>
                    <a:pt x="342403" y="2325597"/>
                    <a:pt x="914403" y="2897597"/>
                    <a:pt x="1620000" y="2897597"/>
                  </a:cubicBezTo>
                  <a:cubicBezTo>
                    <a:pt x="2325597" y="2897597"/>
                    <a:pt x="2897597" y="2325597"/>
                    <a:pt x="2897597" y="1620000"/>
                  </a:cubicBezTo>
                  <a:cubicBezTo>
                    <a:pt x="2897597" y="914403"/>
                    <a:pt x="2325597" y="342403"/>
                    <a:pt x="1620000" y="342403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Chord 15">
              <a:extLst>
                <a:ext uri="{FF2B5EF4-FFF2-40B4-BE49-F238E27FC236}">
                  <a16:creationId xmlns:a16="http://schemas.microsoft.com/office/drawing/2014/main" id="{25CF6E33-6A7B-43ED-9620-979FB846FDE4}"/>
                </a:ext>
              </a:extLst>
            </p:cNvPr>
            <p:cNvSpPr/>
            <p:nvPr/>
          </p:nvSpPr>
          <p:spPr>
            <a:xfrm>
              <a:off x="7255897" y="5045213"/>
              <a:ext cx="178938" cy="390133"/>
            </a:xfrm>
            <a:custGeom>
              <a:avLst/>
              <a:gdLst/>
              <a:ahLst/>
              <a:cxnLst/>
              <a:rect l="l" t="t" r="r" b="b"/>
              <a:pathLst>
                <a:path w="1492970" h="3255081">
                  <a:moveTo>
                    <a:pt x="1492970" y="1569688"/>
                  </a:moveTo>
                  <a:cubicBezTo>
                    <a:pt x="1492970" y="1957118"/>
                    <a:pt x="1197680" y="2277765"/>
                    <a:pt x="816277" y="2310957"/>
                  </a:cubicBezTo>
                  <a:lnTo>
                    <a:pt x="816277" y="2787043"/>
                  </a:lnTo>
                  <a:cubicBezTo>
                    <a:pt x="873982" y="2789209"/>
                    <a:pt x="931009" y="2798017"/>
                    <a:pt x="986081" y="2811674"/>
                  </a:cubicBezTo>
                  <a:cubicBezTo>
                    <a:pt x="1252919" y="2877847"/>
                    <a:pt x="1430830" y="3046369"/>
                    <a:pt x="1433593" y="3235566"/>
                  </a:cubicBezTo>
                  <a:lnTo>
                    <a:pt x="57488" y="3255081"/>
                  </a:lnTo>
                  <a:cubicBezTo>
                    <a:pt x="47920" y="3062506"/>
                    <a:pt x="221127" y="2886615"/>
                    <a:pt x="490574" y="2815284"/>
                  </a:cubicBezTo>
                  <a:cubicBezTo>
                    <a:pt x="549928" y="2799571"/>
                    <a:pt x="611777" y="2789553"/>
                    <a:pt x="674460" y="2787163"/>
                  </a:cubicBezTo>
                  <a:lnTo>
                    <a:pt x="674460" y="2310809"/>
                  </a:lnTo>
                  <a:cubicBezTo>
                    <a:pt x="317470" y="2280245"/>
                    <a:pt x="28405" y="1994114"/>
                    <a:pt x="0" y="1627428"/>
                  </a:cubicBezTo>
                  <a:lnTo>
                    <a:pt x="142201" y="1616413"/>
                  </a:lnTo>
                  <a:cubicBezTo>
                    <a:pt x="167304" y="1940464"/>
                    <a:pt x="443969" y="2186771"/>
                    <a:pt x="768748" y="2174211"/>
                  </a:cubicBezTo>
                  <a:cubicBezTo>
                    <a:pt x="1093527" y="2161650"/>
                    <a:pt x="1350342" y="1894710"/>
                    <a:pt x="1350342" y="1569689"/>
                  </a:cubicBezTo>
                  <a:close/>
                  <a:moveTo>
                    <a:pt x="745368" y="0"/>
                  </a:moveTo>
                  <a:cubicBezTo>
                    <a:pt x="989132" y="0"/>
                    <a:pt x="1186742" y="197610"/>
                    <a:pt x="1186742" y="441374"/>
                  </a:cubicBezTo>
                  <a:lnTo>
                    <a:pt x="1186742" y="1575353"/>
                  </a:lnTo>
                  <a:cubicBezTo>
                    <a:pt x="1186742" y="1819117"/>
                    <a:pt x="989132" y="2016727"/>
                    <a:pt x="745368" y="2016727"/>
                  </a:cubicBezTo>
                  <a:cubicBezTo>
                    <a:pt x="501604" y="2016727"/>
                    <a:pt x="303994" y="1819117"/>
                    <a:pt x="303994" y="1575353"/>
                  </a:cubicBezTo>
                  <a:lnTo>
                    <a:pt x="303994" y="441374"/>
                  </a:lnTo>
                  <a:cubicBezTo>
                    <a:pt x="303994" y="197610"/>
                    <a:pt x="501604" y="0"/>
                    <a:pt x="7453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2D66A1D2-CB58-4620-9DC4-2F0A14AB4874}"/>
              </a:ext>
            </a:extLst>
          </p:cNvPr>
          <p:cNvSpPr/>
          <p:nvPr/>
        </p:nvSpPr>
        <p:spPr>
          <a:xfrm>
            <a:off x="5779192" y="1008143"/>
            <a:ext cx="822960" cy="82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227B98-C218-8444-88E5-DA512A0F70BE}"/>
              </a:ext>
            </a:extLst>
          </p:cNvPr>
          <p:cNvGrpSpPr/>
          <p:nvPr/>
        </p:nvGrpSpPr>
        <p:grpSpPr>
          <a:xfrm>
            <a:off x="7320115" y="4817437"/>
            <a:ext cx="3814724" cy="1003226"/>
            <a:chOff x="1038583" y="4877073"/>
            <a:chExt cx="3814724" cy="100322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5FCF18B-841D-4760-B17F-C6F3EF0F464F}"/>
                </a:ext>
              </a:extLst>
            </p:cNvPr>
            <p:cNvGrpSpPr/>
            <p:nvPr/>
          </p:nvGrpSpPr>
          <p:grpSpPr>
            <a:xfrm>
              <a:off x="1038583" y="4942585"/>
              <a:ext cx="2905859" cy="937714"/>
              <a:chOff x="2409158" y="4283314"/>
              <a:chExt cx="1810334" cy="93771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AC247F-542D-475F-B3EB-DB112FC6CA13}"/>
                  </a:ext>
                </a:extLst>
              </p:cNvPr>
              <p:cNvSpPr txBox="1"/>
              <p:nvPr/>
            </p:nvSpPr>
            <p:spPr>
              <a:xfrm>
                <a:off x="2528215" y="4574697"/>
                <a:ext cx="16820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/>
                  <a:t>the sensation of heaviness, richness, or thickness and associated texture when one tastes coffee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444807-B9D8-4B50-8180-E181E738B46A}"/>
                  </a:ext>
                </a:extLst>
              </p:cNvPr>
              <p:cNvSpPr txBox="1"/>
              <p:nvPr/>
            </p:nvSpPr>
            <p:spPr>
              <a:xfrm>
                <a:off x="2409158" y="4283314"/>
                <a:ext cx="18103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Body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8C15202-E9EF-43C1-BE74-177E4078E9D4}"/>
                </a:ext>
              </a:extLst>
            </p:cNvPr>
            <p:cNvSpPr/>
            <p:nvPr/>
          </p:nvSpPr>
          <p:spPr>
            <a:xfrm>
              <a:off x="4159893" y="4877073"/>
              <a:ext cx="693414" cy="6934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618F4D5-485E-6249-80AE-03F9A72DB667}"/>
              </a:ext>
            </a:extLst>
          </p:cNvPr>
          <p:cNvGrpSpPr/>
          <p:nvPr/>
        </p:nvGrpSpPr>
        <p:grpSpPr>
          <a:xfrm>
            <a:off x="503877" y="2948943"/>
            <a:ext cx="3639289" cy="852431"/>
            <a:chOff x="503877" y="2948943"/>
            <a:chExt cx="3639289" cy="8524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35D7301-B679-415F-938E-B2925355F326}"/>
                </a:ext>
              </a:extLst>
            </p:cNvPr>
            <p:cNvGrpSpPr/>
            <p:nvPr/>
          </p:nvGrpSpPr>
          <p:grpSpPr>
            <a:xfrm>
              <a:off x="503877" y="3038529"/>
              <a:ext cx="2699998" cy="762845"/>
              <a:chOff x="2551706" y="4283314"/>
              <a:chExt cx="1682084" cy="76284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C18946-CC7D-4D40-B817-BD757B1CBC7E}"/>
                  </a:ext>
                </a:extLst>
              </p:cNvPr>
              <p:cNvSpPr txBox="1"/>
              <p:nvPr/>
            </p:nvSpPr>
            <p:spPr>
              <a:xfrm>
                <a:off x="2776862" y="4584494"/>
                <a:ext cx="14569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i="1" dirty="0"/>
                  <a:t>the pleasant tartness of a fine coffee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CF7D6-4A23-479E-A1D2-4D68A44B977A}"/>
                  </a:ext>
                </a:extLst>
              </p:cNvPr>
              <p:cNvSpPr txBox="1"/>
              <p:nvPr/>
            </p:nvSpPr>
            <p:spPr>
              <a:xfrm>
                <a:off x="2551706" y="4283314"/>
                <a:ext cx="16677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Acidity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9388679-2FF1-4AE2-9767-20C955D36254}"/>
                </a:ext>
              </a:extLst>
            </p:cNvPr>
            <p:cNvSpPr/>
            <p:nvPr/>
          </p:nvSpPr>
          <p:spPr>
            <a:xfrm>
              <a:off x="3449752" y="2948943"/>
              <a:ext cx="693414" cy="6934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5E8349B-0984-D246-AD43-03DEA1982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0434" y="3152027"/>
              <a:ext cx="507240" cy="296753"/>
            </a:xfrm>
            <a:prstGeom prst="rect">
              <a:avLst/>
            </a:prstGeom>
          </p:spPr>
        </p:pic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0B05C003-5647-B74F-BB04-D703727CD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834" y="1131596"/>
            <a:ext cx="519794" cy="55829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F1E46B9-163E-9D4A-8E59-EB1AC033D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001" y="3074164"/>
            <a:ext cx="438339" cy="43833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44D4668-279F-9E46-AE7C-3DDB89505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0199" y="4919237"/>
            <a:ext cx="455866" cy="45586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DE3327B-114D-1343-8BDE-346CB13E1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771" y="5175773"/>
            <a:ext cx="539939" cy="36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42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08A90BC-308E-1C42-9297-105C1A04C931}"/>
              </a:ext>
            </a:extLst>
          </p:cNvPr>
          <p:cNvGrpSpPr/>
          <p:nvPr/>
        </p:nvGrpSpPr>
        <p:grpSpPr>
          <a:xfrm>
            <a:off x="4482225" y="5376197"/>
            <a:ext cx="3814724" cy="693414"/>
            <a:chOff x="7320115" y="4817437"/>
            <a:chExt cx="3814724" cy="69341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1227B98-C218-8444-88E5-DA512A0F70BE}"/>
                </a:ext>
              </a:extLst>
            </p:cNvPr>
            <p:cNvGrpSpPr/>
            <p:nvPr/>
          </p:nvGrpSpPr>
          <p:grpSpPr>
            <a:xfrm>
              <a:off x="7320115" y="4817437"/>
              <a:ext cx="3814724" cy="693414"/>
              <a:chOff x="1038583" y="4877073"/>
              <a:chExt cx="3814724" cy="693414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5FCF18B-841D-4760-B17F-C6F3EF0F464F}"/>
                  </a:ext>
                </a:extLst>
              </p:cNvPr>
              <p:cNvGrpSpPr/>
              <p:nvPr/>
            </p:nvGrpSpPr>
            <p:grpSpPr>
              <a:xfrm>
                <a:off x="1038583" y="4942585"/>
                <a:ext cx="2927129" cy="508748"/>
                <a:chOff x="2409158" y="4283314"/>
                <a:chExt cx="1823585" cy="50874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0AC247F-542D-475F-B3EB-DB112FC6CA13}"/>
                    </a:ext>
                  </a:extLst>
                </p:cNvPr>
                <p:cNvSpPr txBox="1"/>
                <p:nvPr/>
              </p:nvSpPr>
              <p:spPr>
                <a:xfrm>
                  <a:off x="3859500" y="4515063"/>
                  <a:ext cx="37324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i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0.634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4444807-B9D8-4B50-8180-E181E738B46A}"/>
                    </a:ext>
                  </a:extLst>
                </p:cNvPr>
                <p:cNvSpPr txBox="1"/>
                <p:nvPr/>
              </p:nvSpPr>
              <p:spPr>
                <a:xfrm>
                  <a:off x="2409158" y="4283314"/>
                  <a:ext cx="181033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200" dirty="0">
                      <a:solidFill>
                        <a:schemeClr val="bg1">
                          <a:lumMod val="50000"/>
                        </a:schemeClr>
                      </a:solidFill>
                      <a:cs typeface="Arial" pitchFamily="34" charset="0"/>
                    </a:rPr>
                    <a:t>Body</a:t>
                  </a:r>
                  <a:endParaRPr lang="ko-KR" altLang="en-US" sz="1200" dirty="0">
                    <a:solidFill>
                      <a:schemeClr val="bg1">
                        <a:lumMod val="50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8C15202-E9EF-43C1-BE74-177E4078E9D4}"/>
                  </a:ext>
                </a:extLst>
              </p:cNvPr>
              <p:cNvSpPr/>
              <p:nvPr/>
            </p:nvSpPr>
            <p:spPr>
              <a:xfrm>
                <a:off x="4159893" y="4877073"/>
                <a:ext cx="693414" cy="69341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44D4668-279F-9E46-AE7C-3DDB89505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60199" y="4919237"/>
              <a:ext cx="455866" cy="45586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8A4C04F-63C3-784D-BAEF-6827920FEC38}"/>
              </a:ext>
            </a:extLst>
          </p:cNvPr>
          <p:cNvGrpSpPr/>
          <p:nvPr/>
        </p:nvGrpSpPr>
        <p:grpSpPr>
          <a:xfrm>
            <a:off x="3847023" y="5333100"/>
            <a:ext cx="3915501" cy="1330869"/>
            <a:chOff x="865289" y="4875902"/>
            <a:chExt cx="3915501" cy="133086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DBC232-D03C-5449-89CE-9BAC4331B1E4}"/>
                </a:ext>
              </a:extLst>
            </p:cNvPr>
            <p:cNvGrpSpPr/>
            <p:nvPr/>
          </p:nvGrpSpPr>
          <p:grpSpPr>
            <a:xfrm>
              <a:off x="865289" y="4875902"/>
              <a:ext cx="3915501" cy="1330869"/>
              <a:chOff x="7255897" y="4698835"/>
              <a:chExt cx="3915501" cy="133086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1E93A8E-CA5E-4588-A158-AE000213559E}"/>
                  </a:ext>
                </a:extLst>
              </p:cNvPr>
              <p:cNvGrpSpPr/>
              <p:nvPr/>
            </p:nvGrpSpPr>
            <p:grpSpPr>
              <a:xfrm>
                <a:off x="8471398" y="4810598"/>
                <a:ext cx="2700000" cy="506748"/>
                <a:chOff x="2551706" y="4581489"/>
                <a:chExt cx="1682085" cy="506748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31AF940-8759-4F6F-B10D-6869BE0EDDD1}"/>
                    </a:ext>
                  </a:extLst>
                </p:cNvPr>
                <p:cNvSpPr txBox="1"/>
                <p:nvPr/>
              </p:nvSpPr>
              <p:spPr>
                <a:xfrm>
                  <a:off x="2551706" y="4811238"/>
                  <a:ext cx="168208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i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0.738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D30DA8E-12DF-4195-B2AB-39A59FFBC834}"/>
                    </a:ext>
                  </a:extLst>
                </p:cNvPr>
                <p:cNvSpPr txBox="1"/>
                <p:nvPr/>
              </p:nvSpPr>
              <p:spPr>
                <a:xfrm>
                  <a:off x="2551706" y="4581489"/>
                  <a:ext cx="166778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chemeClr val="bg1">
                          <a:lumMod val="50000"/>
                        </a:schemeClr>
                      </a:solidFill>
                      <a:cs typeface="Arial" pitchFamily="34" charset="0"/>
                    </a:rPr>
                    <a:t>Aftertaste</a:t>
                  </a:r>
                  <a:endParaRPr lang="ko-KR" altLang="en-US" sz="1200" dirty="0">
                    <a:solidFill>
                      <a:schemeClr val="bg1">
                        <a:lumMod val="50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32C21BF-A874-48A0-BC13-529AA7D23DB1}"/>
                  </a:ext>
                </a:extLst>
              </p:cNvPr>
              <p:cNvSpPr/>
              <p:nvPr/>
            </p:nvSpPr>
            <p:spPr>
              <a:xfrm>
                <a:off x="7498927" y="4698835"/>
                <a:ext cx="822960" cy="82296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0" name="Donut 39">
                <a:extLst>
                  <a:ext uri="{FF2B5EF4-FFF2-40B4-BE49-F238E27FC236}">
                    <a16:creationId xmlns:a16="http://schemas.microsoft.com/office/drawing/2014/main" id="{1258C555-0D18-43B2-8F4F-729B63E63897}"/>
                  </a:ext>
                </a:extLst>
              </p:cNvPr>
              <p:cNvSpPr/>
              <p:nvPr/>
            </p:nvSpPr>
            <p:spPr>
              <a:xfrm>
                <a:off x="7663501" y="5663410"/>
                <a:ext cx="366294" cy="366294"/>
              </a:xfrm>
              <a:custGeom>
                <a:avLst/>
                <a:gdLst/>
                <a:ahLst/>
                <a:cxnLst/>
                <a:rect l="l" t="t" r="r" b="b"/>
                <a:pathLst>
                  <a:path w="3240000" h="3240000">
                    <a:moveTo>
                      <a:pt x="1152300" y="922782"/>
                    </a:moveTo>
                    <a:lnTo>
                      <a:pt x="2354400" y="1620000"/>
                    </a:lnTo>
                    <a:lnTo>
                      <a:pt x="1152300" y="2317218"/>
                    </a:lnTo>
                    <a:close/>
                    <a:moveTo>
                      <a:pt x="1620000" y="342403"/>
                    </a:moveTo>
                    <a:cubicBezTo>
                      <a:pt x="914403" y="342403"/>
                      <a:pt x="342403" y="914403"/>
                      <a:pt x="342403" y="1620000"/>
                    </a:cubicBezTo>
                    <a:cubicBezTo>
                      <a:pt x="342403" y="2325597"/>
                      <a:pt x="914403" y="2897597"/>
                      <a:pt x="1620000" y="2897597"/>
                    </a:cubicBezTo>
                    <a:cubicBezTo>
                      <a:pt x="2325597" y="2897597"/>
                      <a:pt x="2897597" y="2325597"/>
                      <a:pt x="2897597" y="1620000"/>
                    </a:cubicBezTo>
                    <a:cubicBezTo>
                      <a:pt x="2897597" y="914403"/>
                      <a:pt x="2325597" y="342403"/>
                      <a:pt x="1620000" y="342403"/>
                    </a:cubicBezTo>
                    <a:close/>
                    <a:moveTo>
                      <a:pt x="1620000" y="0"/>
                    </a:moveTo>
                    <a:cubicBezTo>
                      <a:pt x="2514701" y="0"/>
                      <a:pt x="3240000" y="725299"/>
                      <a:pt x="3240000" y="1620000"/>
                    </a:cubicBezTo>
                    <a:cubicBezTo>
                      <a:pt x="3240000" y="2514701"/>
                      <a:pt x="2514701" y="3240000"/>
                      <a:pt x="1620000" y="3240000"/>
                    </a:cubicBezTo>
                    <a:cubicBezTo>
                      <a:pt x="725299" y="3240000"/>
                      <a:pt x="0" y="2514701"/>
                      <a:pt x="0" y="1620000"/>
                    </a:cubicBezTo>
                    <a:cubicBezTo>
                      <a:pt x="0" y="725299"/>
                      <a:pt x="725299" y="0"/>
                      <a:pt x="16200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Chord 15">
                <a:extLst>
                  <a:ext uri="{FF2B5EF4-FFF2-40B4-BE49-F238E27FC236}">
                    <a16:creationId xmlns:a16="http://schemas.microsoft.com/office/drawing/2014/main" id="{25CF6E33-6A7B-43ED-9620-979FB846FDE4}"/>
                  </a:ext>
                </a:extLst>
              </p:cNvPr>
              <p:cNvSpPr/>
              <p:nvPr/>
            </p:nvSpPr>
            <p:spPr>
              <a:xfrm>
                <a:off x="7255897" y="5045213"/>
                <a:ext cx="178938" cy="390133"/>
              </a:xfrm>
              <a:custGeom>
                <a:avLst/>
                <a:gdLst/>
                <a:ahLst/>
                <a:cxnLst/>
                <a:rect l="l" t="t" r="r" b="b"/>
                <a:pathLst>
                  <a:path w="1492970" h="3255081">
                    <a:moveTo>
                      <a:pt x="1492970" y="1569688"/>
                    </a:moveTo>
                    <a:cubicBezTo>
                      <a:pt x="1492970" y="1957118"/>
                      <a:pt x="1197680" y="2277765"/>
                      <a:pt x="816277" y="2310957"/>
                    </a:cubicBezTo>
                    <a:lnTo>
                      <a:pt x="816277" y="2787043"/>
                    </a:lnTo>
                    <a:cubicBezTo>
                      <a:pt x="873982" y="2789209"/>
                      <a:pt x="931009" y="2798017"/>
                      <a:pt x="986081" y="2811674"/>
                    </a:cubicBezTo>
                    <a:cubicBezTo>
                      <a:pt x="1252919" y="2877847"/>
                      <a:pt x="1430830" y="3046369"/>
                      <a:pt x="1433593" y="3235566"/>
                    </a:cubicBezTo>
                    <a:lnTo>
                      <a:pt x="57488" y="3255081"/>
                    </a:lnTo>
                    <a:cubicBezTo>
                      <a:pt x="47920" y="3062506"/>
                      <a:pt x="221127" y="2886615"/>
                      <a:pt x="490574" y="2815284"/>
                    </a:cubicBezTo>
                    <a:cubicBezTo>
                      <a:pt x="549928" y="2799571"/>
                      <a:pt x="611777" y="2789553"/>
                      <a:pt x="674460" y="2787163"/>
                    </a:cubicBezTo>
                    <a:lnTo>
                      <a:pt x="674460" y="2310809"/>
                    </a:lnTo>
                    <a:cubicBezTo>
                      <a:pt x="317470" y="2280245"/>
                      <a:pt x="28405" y="1994114"/>
                      <a:pt x="0" y="1627428"/>
                    </a:cubicBezTo>
                    <a:lnTo>
                      <a:pt x="142201" y="1616413"/>
                    </a:lnTo>
                    <a:cubicBezTo>
                      <a:pt x="167304" y="1940464"/>
                      <a:pt x="443969" y="2186771"/>
                      <a:pt x="768748" y="2174211"/>
                    </a:cubicBezTo>
                    <a:cubicBezTo>
                      <a:pt x="1093527" y="2161650"/>
                      <a:pt x="1350342" y="1894710"/>
                      <a:pt x="1350342" y="1569689"/>
                    </a:cubicBezTo>
                    <a:close/>
                    <a:moveTo>
                      <a:pt x="745368" y="0"/>
                    </a:moveTo>
                    <a:cubicBezTo>
                      <a:pt x="989132" y="0"/>
                      <a:pt x="1186742" y="197610"/>
                      <a:pt x="1186742" y="441374"/>
                    </a:cubicBezTo>
                    <a:lnTo>
                      <a:pt x="1186742" y="1575353"/>
                    </a:lnTo>
                    <a:cubicBezTo>
                      <a:pt x="1186742" y="1819117"/>
                      <a:pt x="989132" y="2016727"/>
                      <a:pt x="745368" y="2016727"/>
                    </a:cubicBezTo>
                    <a:cubicBezTo>
                      <a:pt x="501604" y="2016727"/>
                      <a:pt x="303994" y="1819117"/>
                      <a:pt x="303994" y="1575353"/>
                    </a:cubicBezTo>
                    <a:lnTo>
                      <a:pt x="303994" y="441374"/>
                    </a:lnTo>
                    <a:cubicBezTo>
                      <a:pt x="303994" y="197610"/>
                      <a:pt x="501604" y="0"/>
                      <a:pt x="74536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 dirty="0"/>
              </a:p>
            </p:txBody>
          </p:sp>
        </p:grp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DE3327B-114D-1343-8BDE-346CB13E1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3015" y="5096261"/>
              <a:ext cx="539939" cy="36258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2E75E17-8612-483C-81FA-B9AA4181D242}"/>
              </a:ext>
            </a:extLst>
          </p:cNvPr>
          <p:cNvGrpSpPr/>
          <p:nvPr/>
        </p:nvGrpSpPr>
        <p:grpSpPr>
          <a:xfrm>
            <a:off x="3859866" y="1615387"/>
            <a:ext cx="2721589" cy="530957"/>
            <a:chOff x="2359754" y="4283314"/>
            <a:chExt cx="1695537" cy="53095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31D868-1D13-4F86-B1B5-144CA8D47D40}"/>
                </a:ext>
              </a:extLst>
            </p:cNvPr>
            <p:cNvSpPr txBox="1"/>
            <p:nvPr/>
          </p:nvSpPr>
          <p:spPr>
            <a:xfrm>
              <a:off x="3643919" y="4537272"/>
              <a:ext cx="411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bg1">
                      <a:lumMod val="50000"/>
                    </a:schemeClr>
                  </a:solidFill>
                </a:rPr>
                <a:t>0.784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DF2711-EBF1-4D43-AD4E-C8E18666F066}"/>
                </a:ext>
              </a:extLst>
            </p:cNvPr>
            <p:cNvSpPr txBox="1"/>
            <p:nvPr/>
          </p:nvSpPr>
          <p:spPr>
            <a:xfrm>
              <a:off x="2359754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cs typeface="Arial" pitchFamily="34" charset="0"/>
                </a:rPr>
                <a:t>Aroma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Teardrop 1">
            <a:extLst>
              <a:ext uri="{FF2B5EF4-FFF2-40B4-BE49-F238E27FC236}">
                <a16:creationId xmlns:a16="http://schemas.microsoft.com/office/drawing/2014/main" id="{689BB84C-89CE-4350-BFE2-E6162CEFD15D}"/>
              </a:ext>
            </a:extLst>
          </p:cNvPr>
          <p:cNvSpPr/>
          <p:nvPr/>
        </p:nvSpPr>
        <p:spPr>
          <a:xfrm rot="18805991">
            <a:off x="4454294" y="1846704"/>
            <a:ext cx="338656" cy="335123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33" name="Graphic 18">
            <a:extLst>
              <a:ext uri="{FF2B5EF4-FFF2-40B4-BE49-F238E27FC236}">
                <a16:creationId xmlns:a16="http://schemas.microsoft.com/office/drawing/2014/main" id="{D3BCA63B-7704-46BA-8BB7-54BB7AF317B1}"/>
              </a:ext>
            </a:extLst>
          </p:cNvPr>
          <p:cNvGrpSpPr/>
          <p:nvPr/>
        </p:nvGrpSpPr>
        <p:grpSpPr>
          <a:xfrm>
            <a:off x="4780790" y="2564828"/>
            <a:ext cx="2486018" cy="2106619"/>
            <a:chOff x="733697" y="2750274"/>
            <a:chExt cx="4308285" cy="3686701"/>
          </a:xfrm>
          <a:solidFill>
            <a:schemeClr val="accent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8B4B91E-BE7C-4BB3-B480-1FC8C6893E18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B65A37-7A35-428D-A691-716FFC9EBCFC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D4ACD60-A5C8-4A85-BFD6-9AEB74A72563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C6990A1-9A2F-4A24-89EC-562B408D2DE5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DA6A98C-6C67-41B5-BE04-C4CBADF28CB4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AF62128-AF49-471B-85AF-17F6B5EE89EB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62402E1-8451-4F09-97E5-877EB3EF3FD4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512BBD9-BA15-4385-90DF-5105794FEC17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91CA74-1E22-45ED-9772-858656C6AAA5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0DF90E-BCF0-46AB-9D2A-2D2062F0FAFE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2335F35-B548-43F9-A7BC-808E59FE77FC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33AA69C-7912-4660-B3DE-502DDDEEB93A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52C2A7-2BC2-40FA-8403-F28EE814C60B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DFD55C4-5E10-489E-92D5-5F3D6EABB9B3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7276326-BD3D-4FAE-B667-967462958787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6F7AE9D-A772-47B0-9C9B-930C8AD67F85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50377B9-966C-4341-A8EA-59D7931BA362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2F1CE2-0C6D-454C-BF93-24DBA3ACD87C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71C856B-CAFC-4490-8739-EF9047636D94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6183462-81DE-4F16-921F-BE5A1BBE62F0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AFFACCB-29D9-470E-8BD8-C3D9C7DCBDFE}"/>
              </a:ext>
            </a:extLst>
          </p:cNvPr>
          <p:cNvSpPr txBox="1"/>
          <p:nvPr/>
        </p:nvSpPr>
        <p:spPr>
          <a:xfrm>
            <a:off x="292020" y="249878"/>
            <a:ext cx="581053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Review Rating and Coffee Characteristics</a:t>
            </a:r>
            <a:endParaRPr lang="ko-KR" altLang="en-US" sz="36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E9E2123-D383-8C44-9ACE-4C6B5271E77B}"/>
              </a:ext>
            </a:extLst>
          </p:cNvPr>
          <p:cNvGrpSpPr/>
          <p:nvPr/>
        </p:nvGrpSpPr>
        <p:grpSpPr>
          <a:xfrm>
            <a:off x="8183072" y="2138874"/>
            <a:ext cx="3709153" cy="822960"/>
            <a:chOff x="6935237" y="1560739"/>
            <a:chExt cx="3709153" cy="82296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088672-0073-4831-A4DE-C4E0BBB5672C}"/>
                </a:ext>
              </a:extLst>
            </p:cNvPr>
            <p:cNvGrpSpPr/>
            <p:nvPr/>
          </p:nvGrpSpPr>
          <p:grpSpPr>
            <a:xfrm>
              <a:off x="7944390" y="1606820"/>
              <a:ext cx="2700000" cy="558487"/>
              <a:chOff x="2551706" y="4283314"/>
              <a:chExt cx="1682085" cy="55848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D94A55-F01A-4C0B-BA63-A0B2DAF830B1}"/>
                  </a:ext>
                </a:extLst>
              </p:cNvPr>
              <p:cNvSpPr txBox="1"/>
              <p:nvPr/>
            </p:nvSpPr>
            <p:spPr>
              <a:xfrm>
                <a:off x="2551706" y="4534024"/>
                <a:ext cx="16820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i="1" dirty="0">
                    <a:solidFill>
                      <a:srgbClr val="00B050"/>
                    </a:solidFill>
                  </a:rPr>
                  <a:t>0.805</a:t>
                </a:r>
                <a:endParaRPr lang="en-US" sz="1200" b="1" i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8F03D3-DCCF-4DCD-9BA9-A3709C34B614}"/>
                  </a:ext>
                </a:extLst>
              </p:cNvPr>
              <p:cNvSpPr txBox="1"/>
              <p:nvPr/>
            </p:nvSpPr>
            <p:spPr>
              <a:xfrm>
                <a:off x="2551706" y="4283314"/>
                <a:ext cx="16677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Flavor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5" name="Graphic 91">
              <a:extLst>
                <a:ext uri="{FF2B5EF4-FFF2-40B4-BE49-F238E27FC236}">
                  <a16:creationId xmlns:a16="http://schemas.microsoft.com/office/drawing/2014/main" id="{6126AF98-F99E-4D8E-9B49-E16387B92E22}"/>
                </a:ext>
              </a:extLst>
            </p:cNvPr>
            <p:cNvGrpSpPr/>
            <p:nvPr/>
          </p:nvGrpSpPr>
          <p:grpSpPr>
            <a:xfrm>
              <a:off x="7153488" y="1886225"/>
              <a:ext cx="350246" cy="272893"/>
              <a:chOff x="3754787" y="2664438"/>
              <a:chExt cx="4038124" cy="4189983"/>
            </a:xfrm>
            <a:solidFill>
              <a:schemeClr val="bg1"/>
            </a:solidFill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C9AB1CA-2E65-49B9-86E7-A08D06517C7C}"/>
                  </a:ext>
                </a:extLst>
              </p:cNvPr>
              <p:cNvSpPr/>
              <p:nvPr/>
            </p:nvSpPr>
            <p:spPr>
              <a:xfrm>
                <a:off x="3755425" y="6439218"/>
                <a:ext cx="4037486" cy="415203"/>
              </a:xfrm>
              <a:custGeom>
                <a:avLst/>
                <a:gdLst>
                  <a:gd name="connsiteX0" fmla="*/ 144297 w 4037486"/>
                  <a:gd name="connsiteY0" fmla="*/ 416634 h 415202"/>
                  <a:gd name="connsiteX1" fmla="*/ 24031 w 4037486"/>
                  <a:gd name="connsiteY1" fmla="*/ 331446 h 415202"/>
                  <a:gd name="connsiteX2" fmla="*/ 3987 w 4037486"/>
                  <a:gd name="connsiteY2" fmla="*/ 274177 h 415202"/>
                  <a:gd name="connsiteX3" fmla="*/ 1839 w 4037486"/>
                  <a:gd name="connsiteY3" fmla="*/ 153911 h 415202"/>
                  <a:gd name="connsiteX4" fmla="*/ 179374 w 4037486"/>
                  <a:gd name="connsiteY4" fmla="*/ 0 h 415202"/>
                  <a:gd name="connsiteX5" fmla="*/ 195123 w 4037486"/>
                  <a:gd name="connsiteY5" fmla="*/ 0 h 415202"/>
                  <a:gd name="connsiteX6" fmla="*/ 3844610 w 4037486"/>
                  <a:gd name="connsiteY6" fmla="*/ 0 h 415202"/>
                  <a:gd name="connsiteX7" fmla="*/ 4020713 w 4037486"/>
                  <a:gd name="connsiteY7" fmla="*/ 95926 h 415202"/>
                  <a:gd name="connsiteX8" fmla="*/ 4037178 w 4037486"/>
                  <a:gd name="connsiteY8" fmla="*/ 151764 h 415202"/>
                  <a:gd name="connsiteX9" fmla="*/ 4037178 w 4037486"/>
                  <a:gd name="connsiteY9" fmla="*/ 264155 h 415202"/>
                  <a:gd name="connsiteX10" fmla="*/ 3923355 w 4037486"/>
                  <a:gd name="connsiteY10" fmla="*/ 405896 h 415202"/>
                  <a:gd name="connsiteX11" fmla="*/ 3893289 w 4037486"/>
                  <a:gd name="connsiteY11" fmla="*/ 415918 h 415202"/>
                  <a:gd name="connsiteX12" fmla="*/ 144297 w 4037486"/>
                  <a:gd name="connsiteY12" fmla="*/ 416634 h 415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37486" h="415202">
                    <a:moveTo>
                      <a:pt x="144297" y="416634"/>
                    </a:moveTo>
                    <a:cubicBezTo>
                      <a:pt x="94186" y="402317"/>
                      <a:pt x="49087" y="380125"/>
                      <a:pt x="24031" y="331446"/>
                    </a:cubicBezTo>
                    <a:cubicBezTo>
                      <a:pt x="14725" y="313549"/>
                      <a:pt x="5419" y="293505"/>
                      <a:pt x="3987" y="274177"/>
                    </a:cubicBezTo>
                    <a:cubicBezTo>
                      <a:pt x="408" y="234088"/>
                      <a:pt x="-1740" y="194000"/>
                      <a:pt x="1839" y="153911"/>
                    </a:cubicBezTo>
                    <a:cubicBezTo>
                      <a:pt x="10430" y="61564"/>
                      <a:pt x="79869" y="2864"/>
                      <a:pt x="179374" y="0"/>
                    </a:cubicBezTo>
                    <a:cubicBezTo>
                      <a:pt x="184385" y="0"/>
                      <a:pt x="190112" y="0"/>
                      <a:pt x="195123" y="0"/>
                    </a:cubicBezTo>
                    <a:cubicBezTo>
                      <a:pt x="1411380" y="0"/>
                      <a:pt x="2628353" y="0"/>
                      <a:pt x="3844610" y="0"/>
                    </a:cubicBezTo>
                    <a:cubicBezTo>
                      <a:pt x="3921924" y="0"/>
                      <a:pt x="3984920" y="23624"/>
                      <a:pt x="4020713" y="95926"/>
                    </a:cubicBezTo>
                    <a:cubicBezTo>
                      <a:pt x="4029304" y="113107"/>
                      <a:pt x="4035746" y="132435"/>
                      <a:pt x="4037178" y="151764"/>
                    </a:cubicBezTo>
                    <a:cubicBezTo>
                      <a:pt x="4040042" y="188989"/>
                      <a:pt x="4040042" y="226930"/>
                      <a:pt x="4037178" y="264155"/>
                    </a:cubicBezTo>
                    <a:cubicBezTo>
                      <a:pt x="4032883" y="327867"/>
                      <a:pt x="3984920" y="386568"/>
                      <a:pt x="3923355" y="405896"/>
                    </a:cubicBezTo>
                    <a:cubicBezTo>
                      <a:pt x="3913333" y="408760"/>
                      <a:pt x="3903311" y="413055"/>
                      <a:pt x="3893289" y="415918"/>
                    </a:cubicBezTo>
                    <a:cubicBezTo>
                      <a:pt x="2644102" y="416634"/>
                      <a:pt x="1394200" y="416634"/>
                      <a:pt x="144297" y="416634"/>
                    </a:cubicBezTo>
                    <a:close/>
                  </a:path>
                </a:pathLst>
              </a:custGeom>
              <a:grpFill/>
              <a:ln w="7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A2E5EAE-517A-4878-AF0E-562FC9DD9182}"/>
                  </a:ext>
                </a:extLst>
              </p:cNvPr>
              <p:cNvSpPr/>
              <p:nvPr/>
            </p:nvSpPr>
            <p:spPr>
              <a:xfrm>
                <a:off x="3754787" y="2664438"/>
                <a:ext cx="4037486" cy="415203"/>
              </a:xfrm>
              <a:custGeom>
                <a:avLst/>
                <a:gdLst>
                  <a:gd name="connsiteX0" fmla="*/ 2020505 w 4037486"/>
                  <a:gd name="connsiteY0" fmla="*/ 415220 h 415202"/>
                  <a:gd name="connsiteX1" fmla="*/ 188603 w 4037486"/>
                  <a:gd name="connsiteY1" fmla="*/ 415935 h 415202"/>
                  <a:gd name="connsiteX2" fmla="*/ 330 w 4037486"/>
                  <a:gd name="connsiteY2" fmla="*/ 225515 h 415202"/>
                  <a:gd name="connsiteX3" fmla="*/ 15363 w 4037486"/>
                  <a:gd name="connsiteY3" fmla="*/ 104534 h 415202"/>
                  <a:gd name="connsiteX4" fmla="*/ 166411 w 4037486"/>
                  <a:gd name="connsiteY4" fmla="*/ 1449 h 415202"/>
                  <a:gd name="connsiteX5" fmla="*/ 881562 w 4037486"/>
                  <a:gd name="connsiteY5" fmla="*/ 1449 h 415202"/>
                  <a:gd name="connsiteX6" fmla="*/ 911628 w 4037486"/>
                  <a:gd name="connsiteY6" fmla="*/ 10039 h 415202"/>
                  <a:gd name="connsiteX7" fmla="*/ 1575236 w 4037486"/>
                  <a:gd name="connsiteY7" fmla="*/ 235537 h 415202"/>
                  <a:gd name="connsiteX8" fmla="*/ 2137191 w 4037486"/>
                  <a:gd name="connsiteY8" fmla="*/ 271331 h 415202"/>
                  <a:gd name="connsiteX9" fmla="*/ 2823707 w 4037486"/>
                  <a:gd name="connsiteY9" fmla="*/ 140327 h 415202"/>
                  <a:gd name="connsiteX10" fmla="*/ 3115065 w 4037486"/>
                  <a:gd name="connsiteY10" fmla="*/ 16482 h 415202"/>
                  <a:gd name="connsiteX11" fmla="*/ 3167323 w 4037486"/>
                  <a:gd name="connsiteY11" fmla="*/ 1449 h 415202"/>
                  <a:gd name="connsiteX12" fmla="*/ 3855271 w 4037486"/>
                  <a:gd name="connsiteY12" fmla="*/ 17 h 415202"/>
                  <a:gd name="connsiteX13" fmla="*/ 4037816 w 4037486"/>
                  <a:gd name="connsiteY13" fmla="*/ 183995 h 415202"/>
                  <a:gd name="connsiteX14" fmla="*/ 4023499 w 4037486"/>
                  <a:gd name="connsiteY14" fmla="*/ 309987 h 415202"/>
                  <a:gd name="connsiteX15" fmla="*/ 3861714 w 4037486"/>
                  <a:gd name="connsiteY15" fmla="*/ 413788 h 415202"/>
                  <a:gd name="connsiteX16" fmla="*/ 2528054 w 4037486"/>
                  <a:gd name="connsiteY16" fmla="*/ 413788 h 415202"/>
                  <a:gd name="connsiteX17" fmla="*/ 2020505 w 4037486"/>
                  <a:gd name="connsiteY17" fmla="*/ 415220 h 415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037486" h="415202">
                    <a:moveTo>
                      <a:pt x="2020505" y="415220"/>
                    </a:moveTo>
                    <a:cubicBezTo>
                      <a:pt x="1409871" y="415220"/>
                      <a:pt x="799237" y="413788"/>
                      <a:pt x="188603" y="415935"/>
                    </a:cubicBezTo>
                    <a:cubicBezTo>
                      <a:pt x="82655" y="416651"/>
                      <a:pt x="-6113" y="344349"/>
                      <a:pt x="330" y="225515"/>
                    </a:cubicBezTo>
                    <a:cubicBezTo>
                      <a:pt x="2478" y="184711"/>
                      <a:pt x="1046" y="141759"/>
                      <a:pt x="15363" y="104534"/>
                    </a:cubicBezTo>
                    <a:cubicBezTo>
                      <a:pt x="40419" y="37958"/>
                      <a:pt x="94109" y="1449"/>
                      <a:pt x="166411" y="1449"/>
                    </a:cubicBezTo>
                    <a:cubicBezTo>
                      <a:pt x="404795" y="733"/>
                      <a:pt x="643178" y="733"/>
                      <a:pt x="881562" y="1449"/>
                    </a:cubicBezTo>
                    <a:cubicBezTo>
                      <a:pt x="891584" y="1449"/>
                      <a:pt x="902322" y="5028"/>
                      <a:pt x="911628" y="10039"/>
                    </a:cubicBezTo>
                    <a:cubicBezTo>
                      <a:pt x="1120661" y="120283"/>
                      <a:pt x="1343295" y="194733"/>
                      <a:pt x="1575236" y="235537"/>
                    </a:cubicBezTo>
                    <a:cubicBezTo>
                      <a:pt x="1760645" y="268467"/>
                      <a:pt x="1948203" y="280637"/>
                      <a:pt x="2137191" y="271331"/>
                    </a:cubicBezTo>
                    <a:cubicBezTo>
                      <a:pt x="2372711" y="259877"/>
                      <a:pt x="2602504" y="219788"/>
                      <a:pt x="2823707" y="140327"/>
                    </a:cubicBezTo>
                    <a:cubicBezTo>
                      <a:pt x="2923212" y="104534"/>
                      <a:pt x="3017707" y="57287"/>
                      <a:pt x="3115065" y="16482"/>
                    </a:cubicBezTo>
                    <a:cubicBezTo>
                      <a:pt x="3131530" y="9323"/>
                      <a:pt x="3150142" y="1449"/>
                      <a:pt x="3167323" y="1449"/>
                    </a:cubicBezTo>
                    <a:cubicBezTo>
                      <a:pt x="3396400" y="733"/>
                      <a:pt x="3626193" y="2881"/>
                      <a:pt x="3855271" y="17"/>
                    </a:cubicBezTo>
                    <a:cubicBezTo>
                      <a:pt x="3966946" y="-1415"/>
                      <a:pt x="4046407" y="86637"/>
                      <a:pt x="4037816" y="183995"/>
                    </a:cubicBezTo>
                    <a:cubicBezTo>
                      <a:pt x="4034237" y="226231"/>
                      <a:pt x="4036385" y="270615"/>
                      <a:pt x="4023499" y="309987"/>
                    </a:cubicBezTo>
                    <a:cubicBezTo>
                      <a:pt x="4002739" y="375847"/>
                      <a:pt x="3936879" y="413788"/>
                      <a:pt x="3861714" y="413788"/>
                    </a:cubicBezTo>
                    <a:cubicBezTo>
                      <a:pt x="3417160" y="413788"/>
                      <a:pt x="2972607" y="413788"/>
                      <a:pt x="2528054" y="413788"/>
                    </a:cubicBezTo>
                    <a:cubicBezTo>
                      <a:pt x="2359826" y="415220"/>
                      <a:pt x="2190165" y="415220"/>
                      <a:pt x="2020505" y="415220"/>
                    </a:cubicBezTo>
                    <a:close/>
                  </a:path>
                </a:pathLst>
              </a:custGeom>
              <a:grpFill/>
              <a:ln w="7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4C5D728-4D8B-4954-A920-C75C2BB5CF3E}"/>
                  </a:ext>
                </a:extLst>
              </p:cNvPr>
              <p:cNvSpPr/>
              <p:nvPr/>
            </p:nvSpPr>
            <p:spPr>
              <a:xfrm>
                <a:off x="4788828" y="4925161"/>
                <a:ext cx="1968632" cy="866198"/>
              </a:xfrm>
              <a:custGeom>
                <a:avLst/>
                <a:gdLst>
                  <a:gd name="connsiteX0" fmla="*/ 1972928 w 1968632"/>
                  <a:gd name="connsiteY0" fmla="*/ 0 h 866198"/>
                  <a:gd name="connsiteX1" fmla="*/ 1972928 w 1968632"/>
                  <a:gd name="connsiteY1" fmla="*/ 869062 h 866198"/>
                  <a:gd name="connsiteX2" fmla="*/ 0 w 1968632"/>
                  <a:gd name="connsiteY2" fmla="*/ 869062 h 866198"/>
                  <a:gd name="connsiteX3" fmla="*/ 0 w 1968632"/>
                  <a:gd name="connsiteY3" fmla="*/ 0 h 866198"/>
                  <a:gd name="connsiteX4" fmla="*/ 1972928 w 1968632"/>
                  <a:gd name="connsiteY4" fmla="*/ 0 h 866198"/>
                  <a:gd name="connsiteX5" fmla="*/ 982169 w 1968632"/>
                  <a:gd name="connsiteY5" fmla="*/ 637121 h 866198"/>
                  <a:gd name="connsiteX6" fmla="*/ 1188338 w 1968632"/>
                  <a:gd name="connsiteY6" fmla="*/ 440258 h 866198"/>
                  <a:gd name="connsiteX7" fmla="*/ 992907 w 1968632"/>
                  <a:gd name="connsiteY7" fmla="*/ 232657 h 866198"/>
                  <a:gd name="connsiteX8" fmla="*/ 784590 w 1968632"/>
                  <a:gd name="connsiteY8" fmla="*/ 432383 h 866198"/>
                  <a:gd name="connsiteX9" fmla="*/ 982169 w 1968632"/>
                  <a:gd name="connsiteY9" fmla="*/ 637121 h 86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68632" h="866198">
                    <a:moveTo>
                      <a:pt x="1972928" y="0"/>
                    </a:moveTo>
                    <a:cubicBezTo>
                      <a:pt x="1972928" y="290642"/>
                      <a:pt x="1972928" y="579136"/>
                      <a:pt x="1972928" y="869062"/>
                    </a:cubicBezTo>
                    <a:cubicBezTo>
                      <a:pt x="1315047" y="869062"/>
                      <a:pt x="658597" y="869062"/>
                      <a:pt x="0" y="869062"/>
                    </a:cubicBezTo>
                    <a:cubicBezTo>
                      <a:pt x="0" y="579852"/>
                      <a:pt x="0" y="290642"/>
                      <a:pt x="0" y="0"/>
                    </a:cubicBezTo>
                    <a:cubicBezTo>
                      <a:pt x="657165" y="0"/>
                      <a:pt x="1313615" y="0"/>
                      <a:pt x="1972928" y="0"/>
                    </a:cubicBezTo>
                    <a:close/>
                    <a:moveTo>
                      <a:pt x="982169" y="637121"/>
                    </a:moveTo>
                    <a:cubicBezTo>
                      <a:pt x="1091696" y="639985"/>
                      <a:pt x="1184043" y="551933"/>
                      <a:pt x="1188338" y="440258"/>
                    </a:cubicBezTo>
                    <a:cubicBezTo>
                      <a:pt x="1192633" y="331446"/>
                      <a:pt x="1102434" y="236236"/>
                      <a:pt x="992907" y="232657"/>
                    </a:cubicBezTo>
                    <a:cubicBezTo>
                      <a:pt x="880516" y="229077"/>
                      <a:pt x="786737" y="318561"/>
                      <a:pt x="784590" y="432383"/>
                    </a:cubicBezTo>
                    <a:cubicBezTo>
                      <a:pt x="781010" y="541911"/>
                      <a:pt x="870494" y="634257"/>
                      <a:pt x="982169" y="637121"/>
                    </a:cubicBezTo>
                    <a:close/>
                  </a:path>
                </a:pathLst>
              </a:custGeom>
              <a:grpFill/>
              <a:ln w="7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B5DCD24-E43A-408C-AC4E-3358852DDE1B}"/>
                </a:ext>
              </a:extLst>
            </p:cNvPr>
            <p:cNvSpPr/>
            <p:nvPr/>
          </p:nvSpPr>
          <p:spPr>
            <a:xfrm>
              <a:off x="6935237" y="1560739"/>
              <a:ext cx="822960" cy="8229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2D66A1D2-CB58-4620-9DC4-2F0A14AB4874}"/>
              </a:ext>
            </a:extLst>
          </p:cNvPr>
          <p:cNvSpPr/>
          <p:nvPr/>
        </p:nvSpPr>
        <p:spPr>
          <a:xfrm>
            <a:off x="5779192" y="819302"/>
            <a:ext cx="822960" cy="82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618F4D5-485E-6249-80AE-03F9A72DB667}"/>
              </a:ext>
            </a:extLst>
          </p:cNvPr>
          <p:cNvGrpSpPr/>
          <p:nvPr/>
        </p:nvGrpSpPr>
        <p:grpSpPr>
          <a:xfrm>
            <a:off x="315037" y="2123996"/>
            <a:ext cx="3639288" cy="698543"/>
            <a:chOff x="503878" y="2948943"/>
            <a:chExt cx="3639288" cy="69854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35D7301-B679-415F-938E-B2925355F326}"/>
                </a:ext>
              </a:extLst>
            </p:cNvPr>
            <p:cNvGrpSpPr/>
            <p:nvPr/>
          </p:nvGrpSpPr>
          <p:grpSpPr>
            <a:xfrm>
              <a:off x="503878" y="3038529"/>
              <a:ext cx="2700000" cy="608957"/>
              <a:chOff x="2551706" y="4283314"/>
              <a:chExt cx="1682085" cy="60895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C18946-CC7D-4D40-B817-BD757B1CBC7E}"/>
                  </a:ext>
                </a:extLst>
              </p:cNvPr>
              <p:cNvSpPr txBox="1"/>
              <p:nvPr/>
            </p:nvSpPr>
            <p:spPr>
              <a:xfrm>
                <a:off x="2551706" y="4584494"/>
                <a:ext cx="16820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i="1" dirty="0">
                    <a:solidFill>
                      <a:srgbClr val="00B050"/>
                    </a:solidFill>
                  </a:rPr>
                  <a:t>0.802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7CF7D6-4A23-479E-A1D2-4D68A44B977A}"/>
                  </a:ext>
                </a:extLst>
              </p:cNvPr>
              <p:cNvSpPr txBox="1"/>
              <p:nvPr/>
            </p:nvSpPr>
            <p:spPr>
              <a:xfrm>
                <a:off x="2551706" y="4283314"/>
                <a:ext cx="16677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Acidity</a:t>
                </a:r>
                <a:endPara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9388679-2FF1-4AE2-9767-20C955D36254}"/>
                </a:ext>
              </a:extLst>
            </p:cNvPr>
            <p:cNvSpPr/>
            <p:nvPr/>
          </p:nvSpPr>
          <p:spPr>
            <a:xfrm>
              <a:off x="3449752" y="2948943"/>
              <a:ext cx="693414" cy="6934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5E8349B-0984-D246-AD43-03DEA1982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0434" y="3152027"/>
              <a:ext cx="507240" cy="296753"/>
            </a:xfrm>
            <a:prstGeom prst="rect">
              <a:avLst/>
            </a:prstGeom>
          </p:spPr>
        </p:pic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0B05C003-5647-B74F-BB04-D703727CD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834" y="942755"/>
            <a:ext cx="519794" cy="55829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F1E46B9-163E-9D4A-8E59-EB1AC033D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2001" y="2328731"/>
            <a:ext cx="438339" cy="43833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20F8B80-FC5B-DC4F-8E0E-3A1C9DF00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20" y="2867310"/>
            <a:ext cx="2821094" cy="282109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10EF14A-F31A-1149-86D6-4A3850400B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997" y="2867310"/>
            <a:ext cx="2825496" cy="282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10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C12093-D036-AD42-ACF3-E59D37E02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83" y="1239216"/>
            <a:ext cx="5136395" cy="51363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E2BC0B-3DC5-4A09-BA36-37AD417D6B70}"/>
              </a:ext>
            </a:extLst>
          </p:cNvPr>
          <p:cNvSpPr txBox="1"/>
          <p:nvPr/>
        </p:nvSpPr>
        <p:spPr>
          <a:xfrm>
            <a:off x="524950" y="151740"/>
            <a:ext cx="581053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Roast Concentration</a:t>
            </a:r>
          </a:p>
          <a:p>
            <a:r>
              <a:rPr lang="en-US" altLang="ko-KR" sz="28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of top-rated coffees</a:t>
            </a:r>
            <a:endParaRPr lang="ko-KR" altLang="en-US" sz="28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Freeform 25">
            <a:extLst>
              <a:ext uri="{FF2B5EF4-FFF2-40B4-BE49-F238E27FC236}">
                <a16:creationId xmlns:a16="http://schemas.microsoft.com/office/drawing/2014/main" id="{27B5BE81-7A82-4A50-82AA-4144E1164714}"/>
              </a:ext>
            </a:extLst>
          </p:cNvPr>
          <p:cNvSpPr>
            <a:spLocks noChangeAspect="1"/>
          </p:cNvSpPr>
          <p:nvPr/>
        </p:nvSpPr>
        <p:spPr>
          <a:xfrm>
            <a:off x="8272368" y="1371636"/>
            <a:ext cx="1394145" cy="112517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Freeform 26">
            <a:extLst>
              <a:ext uri="{FF2B5EF4-FFF2-40B4-BE49-F238E27FC236}">
                <a16:creationId xmlns:a16="http://schemas.microsoft.com/office/drawing/2014/main" id="{BF343855-70CD-4D88-B3F3-01E778D3147E}"/>
              </a:ext>
            </a:extLst>
          </p:cNvPr>
          <p:cNvSpPr/>
          <p:nvPr/>
        </p:nvSpPr>
        <p:spPr>
          <a:xfrm>
            <a:off x="8659535" y="3868315"/>
            <a:ext cx="668257" cy="61011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Freeform 27">
            <a:extLst>
              <a:ext uri="{FF2B5EF4-FFF2-40B4-BE49-F238E27FC236}">
                <a16:creationId xmlns:a16="http://schemas.microsoft.com/office/drawing/2014/main" id="{0FEDBB89-8ED5-44CC-BF48-7D37CEF49DBA}"/>
              </a:ext>
            </a:extLst>
          </p:cNvPr>
          <p:cNvSpPr/>
          <p:nvPr/>
        </p:nvSpPr>
        <p:spPr>
          <a:xfrm>
            <a:off x="8797693" y="6048447"/>
            <a:ext cx="391940" cy="32716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Freeform 28">
            <a:extLst>
              <a:ext uri="{FF2B5EF4-FFF2-40B4-BE49-F238E27FC236}">
                <a16:creationId xmlns:a16="http://schemas.microsoft.com/office/drawing/2014/main" id="{27B7E087-90A9-4919-8EBF-615D79253340}"/>
              </a:ext>
            </a:extLst>
          </p:cNvPr>
          <p:cNvSpPr>
            <a:spLocks noChangeAspect="1"/>
          </p:cNvSpPr>
          <p:nvPr/>
        </p:nvSpPr>
        <p:spPr>
          <a:xfrm>
            <a:off x="8506476" y="2753743"/>
            <a:ext cx="950790" cy="7673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4392B-9BE3-4743-8C29-07736632ECBA}"/>
              </a:ext>
            </a:extLst>
          </p:cNvPr>
          <p:cNvSpPr txBox="1"/>
          <p:nvPr/>
        </p:nvSpPr>
        <p:spPr>
          <a:xfrm>
            <a:off x="7053580" y="1639951"/>
            <a:ext cx="771638" cy="527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60</a:t>
            </a:r>
            <a:r>
              <a:rPr lang="en-US" altLang="ko-KR" sz="1600" b="1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E15BD-4509-4574-A465-AE6D80D2E004}"/>
              </a:ext>
            </a:extLst>
          </p:cNvPr>
          <p:cNvSpPr txBox="1"/>
          <p:nvPr/>
        </p:nvSpPr>
        <p:spPr>
          <a:xfrm>
            <a:off x="7053399" y="2840894"/>
            <a:ext cx="7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22</a:t>
            </a:r>
            <a:r>
              <a:rPr lang="en-US" altLang="ko-KR" sz="16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3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91C96-EEDA-4ACD-97C3-A9EF80954730}"/>
              </a:ext>
            </a:extLst>
          </p:cNvPr>
          <p:cNvSpPr txBox="1"/>
          <p:nvPr/>
        </p:nvSpPr>
        <p:spPr>
          <a:xfrm>
            <a:off x="7053399" y="3893076"/>
            <a:ext cx="7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13</a:t>
            </a:r>
            <a:r>
              <a:rPr lang="en-US" altLang="ko-KR" sz="1600" b="1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DE5904-CA6D-49C8-B6BB-13F0D973DC8F}"/>
              </a:ext>
            </a:extLst>
          </p:cNvPr>
          <p:cNvSpPr txBox="1"/>
          <p:nvPr/>
        </p:nvSpPr>
        <p:spPr>
          <a:xfrm>
            <a:off x="7154536" y="5859627"/>
            <a:ext cx="788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1</a:t>
            </a:r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1ABA8F-39E6-4F29-AF13-77A4293B8651}"/>
              </a:ext>
            </a:extLst>
          </p:cNvPr>
          <p:cNvSpPr/>
          <p:nvPr/>
        </p:nvSpPr>
        <p:spPr>
          <a:xfrm>
            <a:off x="6588193" y="2111605"/>
            <a:ext cx="1590394" cy="37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Medium-Light</a:t>
            </a:r>
          </a:p>
        </p:txBody>
      </p:sp>
      <p:sp>
        <p:nvSpPr>
          <p:cNvPr id="12" name="Freeform 18">
            <a:extLst>
              <a:ext uri="{FF2B5EF4-FFF2-40B4-BE49-F238E27FC236}">
                <a16:creationId xmlns:a16="http://schemas.microsoft.com/office/drawing/2014/main" id="{EFE23A9A-A6EF-46B2-B583-9C24FBFF788E}"/>
              </a:ext>
            </a:extLst>
          </p:cNvPr>
          <p:cNvSpPr/>
          <p:nvPr/>
        </p:nvSpPr>
        <p:spPr>
          <a:xfrm>
            <a:off x="8727919" y="4952814"/>
            <a:ext cx="483042" cy="527688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8099A8-6899-4419-BFD4-76D11D94F748}"/>
              </a:ext>
            </a:extLst>
          </p:cNvPr>
          <p:cNvSpPr/>
          <p:nvPr/>
        </p:nvSpPr>
        <p:spPr>
          <a:xfrm>
            <a:off x="6927258" y="3242504"/>
            <a:ext cx="1567500" cy="37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Medium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5A2408-3C12-4F6B-9AEC-2319FEC5A7C3}"/>
              </a:ext>
            </a:extLst>
          </p:cNvPr>
          <p:cNvSpPr/>
          <p:nvPr/>
        </p:nvSpPr>
        <p:spPr>
          <a:xfrm>
            <a:off x="7070194" y="4311741"/>
            <a:ext cx="1620638" cy="37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Light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CCAA8F-F23A-4C29-8EDF-FDEAD0C734F4}"/>
              </a:ext>
            </a:extLst>
          </p:cNvPr>
          <p:cNvSpPr/>
          <p:nvPr/>
        </p:nvSpPr>
        <p:spPr>
          <a:xfrm>
            <a:off x="6621325" y="5325001"/>
            <a:ext cx="1616008" cy="37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Medium-Dark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1A4915-C634-48CD-A805-76957487CC0A}"/>
              </a:ext>
            </a:extLst>
          </p:cNvPr>
          <p:cNvSpPr txBox="1"/>
          <p:nvPr/>
        </p:nvSpPr>
        <p:spPr>
          <a:xfrm>
            <a:off x="7152789" y="4922559"/>
            <a:ext cx="7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4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FF0A72-BB2C-4EDB-B1E1-C34F38DC7BC5}"/>
              </a:ext>
            </a:extLst>
          </p:cNvPr>
          <p:cNvSpPr/>
          <p:nvPr/>
        </p:nvSpPr>
        <p:spPr>
          <a:xfrm>
            <a:off x="7073303" y="6254406"/>
            <a:ext cx="1620638" cy="37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Dark</a:t>
            </a:r>
          </a:p>
        </p:txBody>
      </p:sp>
    </p:spTree>
    <p:extLst>
      <p:ext uri="{BB962C8B-B14F-4D97-AF65-F5344CB8AC3E}">
        <p14:creationId xmlns:p14="http://schemas.microsoft.com/office/powerpoint/2010/main" val="3953117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7340F1-DEFD-7B4F-9C84-3A3410F0B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080" y="885815"/>
            <a:ext cx="6173658" cy="5952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700DF4-FBF7-448F-85C4-E2EBBC4F49B6}"/>
              </a:ext>
            </a:extLst>
          </p:cNvPr>
          <p:cNvSpPr txBox="1"/>
          <p:nvPr/>
        </p:nvSpPr>
        <p:spPr>
          <a:xfrm>
            <a:off x="273016" y="245887"/>
            <a:ext cx="1030789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Ratings across coffee roast types</a:t>
            </a:r>
            <a:endParaRPr lang="ko-KR" altLang="en-US" sz="44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DC09D-C9E0-4310-BA5D-D965CD077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28" y="1909276"/>
            <a:ext cx="3373274" cy="338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13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26351618-F339-4D8E-A616-F3A13B05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19" y="1603724"/>
            <a:ext cx="6483065" cy="43220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EAD834-34F5-414C-A18B-43AF469B79ED}"/>
              </a:ext>
            </a:extLst>
          </p:cNvPr>
          <p:cNvSpPr txBox="1"/>
          <p:nvPr/>
        </p:nvSpPr>
        <p:spPr>
          <a:xfrm>
            <a:off x="329000" y="561508"/>
            <a:ext cx="1030789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Review Score Concentration</a:t>
            </a:r>
            <a:endParaRPr lang="ko-KR" altLang="en-US" sz="44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1576FE-A9F3-4C1E-9A23-C0234E60B96B}"/>
              </a:ext>
            </a:extLst>
          </p:cNvPr>
          <p:cNvSpPr txBox="1"/>
          <p:nvPr/>
        </p:nvSpPr>
        <p:spPr>
          <a:xfrm>
            <a:off x="4677789" y="6019640"/>
            <a:ext cx="6062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</a:rPr>
              <a:t>Some of our household brands on the review spectrum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74654B-98BE-45BB-AF4D-C7309FCB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137" y="5056771"/>
            <a:ext cx="483823" cy="4189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751B104-CC1E-4882-83FE-212914BB09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05" t="23868" r="18583" b="24752"/>
          <a:stretch/>
        </p:blipFill>
        <p:spPr>
          <a:xfrm>
            <a:off x="8158213" y="3678464"/>
            <a:ext cx="617053" cy="32500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1D69525-07AB-4A5E-AA4E-80607F5E171C}"/>
              </a:ext>
            </a:extLst>
          </p:cNvPr>
          <p:cNvGrpSpPr/>
          <p:nvPr/>
        </p:nvGrpSpPr>
        <p:grpSpPr>
          <a:xfrm>
            <a:off x="686807" y="1856792"/>
            <a:ext cx="1828286" cy="3433705"/>
            <a:chOff x="5079718" y="2613499"/>
            <a:chExt cx="2136217" cy="409237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81B8156-AB98-408B-9304-9E01716D2F6D}"/>
                </a:ext>
              </a:extLst>
            </p:cNvPr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B0C8FA-8146-47D7-9EFB-D5FC2105CA60}"/>
                </a:ext>
              </a:extLst>
            </p:cNvPr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50" name="Parallelogram 49">
                <a:extLst>
                  <a:ext uri="{FF2B5EF4-FFF2-40B4-BE49-F238E27FC236}">
                    <a16:creationId xmlns:a16="http://schemas.microsoft.com/office/drawing/2014/main" id="{376CCD65-ED8C-45C1-B13E-AB8856484447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Parallelogram 50">
                <a:extLst>
                  <a:ext uri="{FF2B5EF4-FFF2-40B4-BE49-F238E27FC236}">
                    <a16:creationId xmlns:a16="http://schemas.microsoft.com/office/drawing/2014/main" id="{0932D5EE-B0A5-4041-B68F-5874569BAE22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Parallelogram 51">
                <a:extLst>
                  <a:ext uri="{FF2B5EF4-FFF2-40B4-BE49-F238E27FC236}">
                    <a16:creationId xmlns:a16="http://schemas.microsoft.com/office/drawing/2014/main" id="{E37F9FFD-5C05-495E-AA47-CE3288AA7678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Parallelogram 52">
                <a:extLst>
                  <a:ext uri="{FF2B5EF4-FFF2-40B4-BE49-F238E27FC236}">
                    <a16:creationId xmlns:a16="http://schemas.microsoft.com/office/drawing/2014/main" id="{1CCB117A-0D9C-474C-A062-E768BCC34AB6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Parallelogram 53">
                <a:extLst>
                  <a:ext uri="{FF2B5EF4-FFF2-40B4-BE49-F238E27FC236}">
                    <a16:creationId xmlns:a16="http://schemas.microsoft.com/office/drawing/2014/main" id="{EDBF4BBE-F9D0-4935-A2F9-728F293143B1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Parallelogram 54">
                <a:extLst>
                  <a:ext uri="{FF2B5EF4-FFF2-40B4-BE49-F238E27FC236}">
                    <a16:creationId xmlns:a16="http://schemas.microsoft.com/office/drawing/2014/main" id="{19CA6EC4-E1C7-48CC-899D-3C15CD7004D1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77B5462-26E0-4DCE-8923-DD399D39E984}"/>
                </a:ext>
              </a:extLst>
            </p:cNvPr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208244A-CC56-4220-8D45-E2BC3121E9CE}"/>
                </a:ext>
              </a:extLst>
            </p:cNvPr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144A955-62EB-44D9-A1C1-550C9C9D989E}"/>
                </a:ext>
              </a:extLst>
            </p:cNvPr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D7C2BFE-3812-45B1-9A7F-B3180CF5E273}"/>
                </a:ext>
              </a:extLst>
            </p:cNvPr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5E3E68E-8A53-4821-B58B-1D796E4E1799}"/>
                </a:ext>
              </a:extLst>
            </p:cNvPr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D6AC46B-4BEE-4CD3-B5AB-711015956B9B}"/>
                </a:ext>
              </a:extLst>
            </p:cNvPr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C72BB1E-6937-4B65-BECC-E7C1659A5322}"/>
                </a:ext>
              </a:extLst>
            </p:cNvPr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837924B-12E1-4253-B20C-093E950D0FEC}"/>
                </a:ext>
              </a:extLst>
            </p:cNvPr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49EAA05-82BF-497E-8390-9A44138E477F}"/>
                </a:ext>
              </a:extLst>
            </p:cNvPr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3852F82-DBCF-4447-90AE-AD8C8810994E}"/>
                </a:ext>
              </a:extLst>
            </p:cNvPr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653948B-2471-4200-847A-35550B99B3CC}"/>
                </a:ext>
              </a:extLst>
            </p:cNvPr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4A3138B-1173-4058-B29D-9B95D688C065}"/>
                </a:ext>
              </a:extLst>
            </p:cNvPr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" name="Graphic 3">
            <a:extLst>
              <a:ext uri="{FF2B5EF4-FFF2-40B4-BE49-F238E27FC236}">
                <a16:creationId xmlns:a16="http://schemas.microsoft.com/office/drawing/2014/main" id="{945AFE1F-3DFF-495F-9B20-1D63275A5C2E}"/>
              </a:ext>
            </a:extLst>
          </p:cNvPr>
          <p:cNvGrpSpPr/>
          <p:nvPr/>
        </p:nvGrpSpPr>
        <p:grpSpPr>
          <a:xfrm>
            <a:off x="2343570" y="4374395"/>
            <a:ext cx="896463" cy="769441"/>
            <a:chOff x="564614" y="1241658"/>
            <a:chExt cx="1797856" cy="1852863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1967808-0211-4C9A-AFC5-7871631346E6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D124BB5-798A-4F2D-B53F-358C15355651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CAB2D3E-5CFB-4CFB-A532-AFA7C59622B8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B8FD54F-AAF2-436B-B07C-FBF04394DB14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BD6A8BA-AE45-419A-AFE2-CEBFED3B97B7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28FEEAB-D47E-484D-A6CF-4D8743518D9C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A785D34-B933-400E-9D29-4FCAE29BD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890" y="4575495"/>
            <a:ext cx="483822" cy="4838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85AA8A-17B6-4297-8040-8460DFC79A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348" y="4919374"/>
            <a:ext cx="483822" cy="3349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0B473-8EC1-46CF-A3D2-39894DC78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062" y="3232831"/>
            <a:ext cx="577046" cy="31256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D7177F5-F546-5B42-B251-2F8370BC7CB7}"/>
              </a:ext>
            </a:extLst>
          </p:cNvPr>
          <p:cNvSpPr txBox="1"/>
          <p:nvPr/>
        </p:nvSpPr>
        <p:spPr>
          <a:xfrm>
            <a:off x="4311369" y="1491507"/>
            <a:ext cx="6062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70C0"/>
                </a:solidFill>
              </a:rPr>
              <a:t>Highly rated coffees have a review rating &gt;= 94</a:t>
            </a:r>
          </a:p>
        </p:txBody>
      </p:sp>
    </p:spTree>
    <p:extLst>
      <p:ext uri="{BB962C8B-B14F-4D97-AF65-F5344CB8AC3E}">
        <p14:creationId xmlns:p14="http://schemas.microsoft.com/office/powerpoint/2010/main" val="2914746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00DF4-FBF7-448F-85C4-E2EBBC4F49B6}"/>
              </a:ext>
            </a:extLst>
          </p:cNvPr>
          <p:cNvSpPr txBox="1"/>
          <p:nvPr/>
        </p:nvSpPr>
        <p:spPr>
          <a:xfrm>
            <a:off x="273016" y="245887"/>
            <a:ext cx="1030789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Next Steps</a:t>
            </a:r>
            <a:endParaRPr lang="ko-KR" altLang="en-US" sz="44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DC09D-C9E0-4310-BA5D-D965CD077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28" y="1909276"/>
            <a:ext cx="3373274" cy="33867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92E5CF-5358-8B49-94F6-2960F83061E7}"/>
              </a:ext>
            </a:extLst>
          </p:cNvPr>
          <p:cNvSpPr txBox="1"/>
          <p:nvPr/>
        </p:nvSpPr>
        <p:spPr>
          <a:xfrm>
            <a:off x="4651513" y="1651792"/>
            <a:ext cx="5287617" cy="369331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628594" lvl="1" indent="-171450">
              <a:buFont typeface="Wingdings" pitchFamily="2" charset="2"/>
              <a:buChar char="q"/>
            </a:pPr>
            <a:endParaRPr lang="en-US" altLang="ko-KR" sz="1300" b="1" dirty="0">
              <a:solidFill>
                <a:schemeClr val="bg1"/>
              </a:solidFill>
              <a:cs typeface="Arial" pitchFamily="34" charset="0"/>
            </a:endParaRPr>
          </a:p>
          <a:p>
            <a:pPr marL="628594" lvl="1" indent="-171450">
              <a:buFont typeface="Wingdings" pitchFamily="2" charset="2"/>
              <a:buChar char="q"/>
            </a:pPr>
            <a:endParaRPr lang="en-US" altLang="ko-KR" sz="1300" b="1" dirty="0">
              <a:solidFill>
                <a:schemeClr val="bg1"/>
              </a:solidFill>
              <a:cs typeface="Arial" pitchFamily="34" charset="0"/>
            </a:endParaRPr>
          </a:p>
          <a:p>
            <a:pPr marL="628594" lvl="1" indent="-171450">
              <a:buFont typeface="Wingdings" pitchFamily="2" charset="2"/>
              <a:buChar char="q"/>
            </a:pPr>
            <a:r>
              <a:rPr lang="en-US" altLang="ko-KR" sz="1300" b="1" dirty="0">
                <a:solidFill>
                  <a:schemeClr val="bg1"/>
                </a:solidFill>
                <a:cs typeface="Arial" pitchFamily="34" charset="0"/>
              </a:rPr>
              <a:t>What makes up acidity? Analysis of its components and identification of biggest drivers.</a:t>
            </a:r>
          </a:p>
          <a:p>
            <a:pPr marL="628594" lvl="1" indent="-171450">
              <a:buFont typeface="Wingdings" pitchFamily="2" charset="2"/>
              <a:buChar char="q"/>
            </a:pPr>
            <a:endParaRPr lang="en-US" altLang="ko-KR" sz="1300" b="1" dirty="0">
              <a:solidFill>
                <a:schemeClr val="bg1"/>
              </a:solidFill>
              <a:cs typeface="Arial" pitchFamily="34" charset="0"/>
            </a:endParaRPr>
          </a:p>
          <a:p>
            <a:pPr marL="628594" lvl="1" indent="-171450">
              <a:buFont typeface="Wingdings" pitchFamily="2" charset="2"/>
              <a:buChar char="q"/>
            </a:pPr>
            <a:endParaRPr lang="en-US" altLang="ko-KR" sz="1300" b="1" dirty="0">
              <a:solidFill>
                <a:schemeClr val="bg1"/>
              </a:solidFill>
              <a:cs typeface="Arial" pitchFamily="34" charset="0"/>
            </a:endParaRPr>
          </a:p>
          <a:p>
            <a:pPr marL="628594" lvl="1" indent="-171450">
              <a:buFont typeface="Wingdings" pitchFamily="2" charset="2"/>
              <a:buChar char="q"/>
            </a:pPr>
            <a:endParaRPr lang="en-US" altLang="ko-KR" sz="1300" b="1" dirty="0">
              <a:solidFill>
                <a:schemeClr val="bg1"/>
              </a:solidFill>
              <a:cs typeface="Arial" pitchFamily="34" charset="0"/>
            </a:endParaRPr>
          </a:p>
          <a:p>
            <a:pPr marL="628594" lvl="1" indent="-171450">
              <a:buFont typeface="Wingdings" pitchFamily="2" charset="2"/>
              <a:buChar char="q"/>
            </a:pPr>
            <a:r>
              <a:rPr lang="en-US" altLang="ko-KR" sz="1300" b="1" dirty="0">
                <a:solidFill>
                  <a:schemeClr val="bg1"/>
                </a:solidFill>
                <a:cs typeface="Arial" pitchFamily="34" charset="0"/>
              </a:rPr>
              <a:t>Investigate how coffee contributes to flavor. Interesting to see how perception data can be collected and analyzed…</a:t>
            </a:r>
          </a:p>
          <a:p>
            <a:pPr marL="628594" lvl="1" indent="-171450">
              <a:buFont typeface="Wingdings" pitchFamily="2" charset="2"/>
              <a:buChar char="q"/>
            </a:pPr>
            <a:endParaRPr lang="en-US" altLang="ko-KR" sz="1300" b="1" dirty="0">
              <a:solidFill>
                <a:schemeClr val="bg1"/>
              </a:solidFill>
              <a:cs typeface="Arial" pitchFamily="34" charset="0"/>
            </a:endParaRPr>
          </a:p>
          <a:p>
            <a:pPr marL="628594" lvl="1" indent="-171450">
              <a:buFont typeface="Wingdings" pitchFamily="2" charset="2"/>
              <a:buChar char="q"/>
            </a:pPr>
            <a:endParaRPr lang="en-US" altLang="ko-KR" sz="1300" b="1" dirty="0">
              <a:solidFill>
                <a:schemeClr val="bg1"/>
              </a:solidFill>
              <a:cs typeface="Arial" pitchFamily="34" charset="0"/>
            </a:endParaRPr>
          </a:p>
          <a:p>
            <a:pPr marL="628594" lvl="1" indent="-171450">
              <a:buFont typeface="Wingdings" pitchFamily="2" charset="2"/>
              <a:buChar char="q"/>
            </a:pPr>
            <a:endParaRPr lang="en-US" altLang="ko-KR" sz="1300" b="1" dirty="0">
              <a:solidFill>
                <a:schemeClr val="bg1"/>
              </a:solidFill>
              <a:cs typeface="Arial" pitchFamily="34" charset="0"/>
            </a:endParaRPr>
          </a:p>
          <a:p>
            <a:pPr marL="628594" lvl="1" indent="-171450">
              <a:buFont typeface="Wingdings" pitchFamily="2" charset="2"/>
              <a:buChar char="q"/>
            </a:pPr>
            <a:r>
              <a:rPr lang="en-US" altLang="ko-KR" sz="1300" b="1" dirty="0">
                <a:solidFill>
                  <a:schemeClr val="bg1"/>
                </a:solidFill>
                <a:cs typeface="Arial" pitchFamily="34" charset="0"/>
              </a:rPr>
              <a:t>Incorporate location data to investigate bean characteristics that are determined by environmental conditions</a:t>
            </a:r>
          </a:p>
          <a:p>
            <a:pPr marL="628594" lvl="1" indent="-171450">
              <a:buFont typeface="Wingdings" pitchFamily="2" charset="2"/>
              <a:buChar char="q"/>
            </a:pPr>
            <a:endParaRPr lang="en-US" altLang="ko-KR" sz="1300" b="1" dirty="0">
              <a:solidFill>
                <a:schemeClr val="bg1"/>
              </a:solidFill>
              <a:cs typeface="Arial" pitchFamily="34" charset="0"/>
            </a:endParaRPr>
          </a:p>
          <a:p>
            <a:pPr marL="628594" lvl="1" indent="-171450">
              <a:buFont typeface="Wingdings" pitchFamily="2" charset="2"/>
              <a:buChar char="q"/>
            </a:pPr>
            <a:endParaRPr lang="ko-KR" altLang="en-US" sz="13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01093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8037</TotalTime>
  <Words>620</Words>
  <Application>Microsoft Macintosh PowerPoint</Application>
  <PresentationFormat>Widescreen</PresentationFormat>
  <Paragraphs>173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맑은 고딕</vt:lpstr>
      <vt:lpstr>Arial</vt:lpstr>
      <vt:lpstr>Helvetica Neue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 Shrm</cp:lastModifiedBy>
  <cp:revision>155</cp:revision>
  <dcterms:created xsi:type="dcterms:W3CDTF">2018-04-24T17:14:44Z</dcterms:created>
  <dcterms:modified xsi:type="dcterms:W3CDTF">2019-10-28T17:44:56Z</dcterms:modified>
</cp:coreProperties>
</file>